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91" r:id="rId4"/>
    <p:sldId id="258" r:id="rId5"/>
    <p:sldId id="273" r:id="rId6"/>
    <p:sldId id="279" r:id="rId7"/>
    <p:sldId id="280" r:id="rId8"/>
    <p:sldId id="281" r:id="rId9"/>
    <p:sldId id="282" r:id="rId10"/>
    <p:sldId id="283" r:id="rId11"/>
    <p:sldId id="284" r:id="rId12"/>
    <p:sldId id="292" r:id="rId13"/>
    <p:sldId id="259" r:id="rId14"/>
    <p:sldId id="260" r:id="rId15"/>
    <p:sldId id="263" r:id="rId16"/>
    <p:sldId id="290" r:id="rId17"/>
    <p:sldId id="271" r:id="rId18"/>
    <p:sldId id="275" r:id="rId19"/>
    <p:sldId id="272" r:id="rId20"/>
    <p:sldId id="289" r:id="rId21"/>
    <p:sldId id="285" r:id="rId22"/>
    <p:sldId id="286" r:id="rId23"/>
    <p:sldId id="287" r:id="rId24"/>
    <p:sldId id="293" r:id="rId25"/>
    <p:sldId id="267" r:id="rId26"/>
    <p:sldId id="270" r:id="rId27"/>
    <p:sldId id="268" r:id="rId28"/>
    <p:sldId id="288" r:id="rId29"/>
    <p:sldId id="26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C0344BD3-2674-4BFE-A947-19C2FE98AF68}" type="datetimeFigureOut">
              <a:rPr lang="en-US" smtClean="0"/>
              <a:pPr/>
              <a:t>10/30/2024</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556936DC-97B9-44F4-A807-94DD97050B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C0344BD3-2674-4BFE-A947-19C2FE98AF68}" type="datetimeFigureOut">
              <a:rPr lang="en-US" smtClean="0"/>
              <a:pPr/>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56936DC-97B9-44F4-A807-94DD97050B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C0344BD3-2674-4BFE-A947-19C2FE98AF68}" type="datetimeFigureOut">
              <a:rPr lang="en-US" smtClean="0"/>
              <a:pPr/>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56936DC-97B9-44F4-A807-94DD97050B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C0344BD3-2674-4BFE-A947-19C2FE98AF68}" type="datetimeFigureOut">
              <a:rPr lang="en-US" smtClean="0"/>
              <a:pPr/>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56936DC-97B9-44F4-A807-94DD97050B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C0344BD3-2674-4BFE-A947-19C2FE98AF68}" type="datetimeFigureOut">
              <a:rPr lang="en-US" smtClean="0"/>
              <a:pPr/>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56936DC-97B9-44F4-A807-94DD97050B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C0344BD3-2674-4BFE-A947-19C2FE98AF68}" type="datetimeFigureOut">
              <a:rPr lang="en-US" smtClean="0"/>
              <a:pPr/>
              <a:t>10/30/2024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56936DC-97B9-44F4-A807-94DD97050B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C0344BD3-2674-4BFE-A947-19C2FE98AF68}" type="datetimeFigureOut">
              <a:rPr lang="en-US" smtClean="0"/>
              <a:pPr/>
              <a:t>10/30/2024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556936DC-97B9-44F4-A807-94DD97050B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C0344BD3-2674-4BFE-A947-19C2FE98AF68}" type="datetimeFigureOut">
              <a:rPr lang="en-US" smtClean="0"/>
              <a:pPr/>
              <a:t>10/30/2024</a:t>
            </a:fld>
            <a:endParaRPr lang="en-US"/>
          </a:p>
        </p:txBody>
      </p:sp>
      <p:sp>
        <p:nvSpPr>
          <p:cNvPr id="8" name="عنصر نائب لرقم الشريحة 7"/>
          <p:cNvSpPr>
            <a:spLocks noGrp="1"/>
          </p:cNvSpPr>
          <p:nvPr>
            <p:ph type="sldNum" sz="quarter" idx="11"/>
          </p:nvPr>
        </p:nvSpPr>
        <p:spPr/>
        <p:txBody>
          <a:bodyPr/>
          <a:lstStyle/>
          <a:p>
            <a:fld id="{556936DC-97B9-44F4-A807-94DD97050B15}" type="slidenum">
              <a:rPr lang="en-US" smtClean="0"/>
              <a:pPr/>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0344BD3-2674-4BFE-A947-19C2FE98AF68}" type="datetimeFigureOut">
              <a:rPr lang="en-US" smtClean="0"/>
              <a:pPr/>
              <a:t>10/30/2024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556936DC-97B9-44F4-A807-94DD97050B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C0344BD3-2674-4BFE-A947-19C2FE98AF68}" type="datetimeFigureOut">
              <a:rPr lang="en-US" smtClean="0"/>
              <a:pPr/>
              <a:t>10/30/2024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8156448" y="6422064"/>
            <a:ext cx="762000" cy="365125"/>
          </a:xfrm>
        </p:spPr>
        <p:txBody>
          <a:bodyPr/>
          <a:lstStyle/>
          <a:p>
            <a:fld id="{556936DC-97B9-44F4-A807-94DD97050B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a:t>انقر فوق الرمز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C0344BD3-2674-4BFE-A947-19C2FE98AF68}" type="datetimeFigureOut">
              <a:rPr lang="en-US" smtClean="0"/>
              <a:pPr/>
              <a:t>10/30/2024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56936DC-97B9-44F4-A807-94DD97050B1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0344BD3-2674-4BFE-A947-19C2FE98AF68}" type="datetimeFigureOut">
              <a:rPr lang="en-US" smtClean="0"/>
              <a:pPr/>
              <a:t>10/30/2024</a:t>
            </a:fld>
            <a:endParaRPr lang="en-US"/>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556936DC-97B9-44F4-A807-94DD97050B1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ljazeera.net/health/2022/5/18/%d8%ac%d8%af%d8%b1%d9%8a-%d8%a7%d9%84%d9%82%d8%b1%d9%88%d8%af-%d8%ac%d8%af%d8%b1%d9%8a-%d8%a7%d9%84%d9%82%d8%b1%d8%af%d8%a9-monkeypox"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6858000"/>
          </a:xfrm>
          <a:ln>
            <a:solidFill>
              <a:schemeClr val="accent1"/>
            </a:solidFill>
          </a:ln>
        </p:spPr>
        <p:txBody>
          <a:bodyPr/>
          <a:lstStyle/>
          <a:p>
            <a:br>
              <a:rPr lang="en-US" sz="6600" dirty="0">
                <a:solidFill>
                  <a:srgbClr val="FFFF00"/>
                </a:solidFill>
              </a:rPr>
            </a:br>
            <a:r>
              <a:rPr lang="ar-IQ" sz="6600" dirty="0">
                <a:solidFill>
                  <a:srgbClr val="FFFF00"/>
                </a:solidFill>
              </a:rPr>
              <a:t>جدري القرود  (</a:t>
            </a:r>
            <a:r>
              <a:rPr lang="ar-IQ" sz="6600" dirty="0" err="1">
                <a:solidFill>
                  <a:srgbClr val="FFFF00"/>
                </a:solidFill>
              </a:rPr>
              <a:t>الامبوكس</a:t>
            </a:r>
            <a:r>
              <a:rPr lang="ar-IQ" sz="6600" dirty="0">
                <a:solidFill>
                  <a:srgbClr val="FFFF00"/>
                </a:solidFill>
              </a:rPr>
              <a:t>)</a:t>
            </a:r>
            <a:r>
              <a:rPr lang="ar-IQ" sz="6600" dirty="0"/>
              <a:t> </a:t>
            </a:r>
            <a:br>
              <a:rPr lang="ar-IQ" sz="6600" dirty="0"/>
            </a:br>
            <a:r>
              <a:rPr lang="ar-IQ" sz="6600" dirty="0"/>
              <a:t>الوقاية والصحة العامة </a:t>
            </a:r>
            <a:br>
              <a:rPr lang="ar-IQ" dirty="0"/>
            </a:br>
            <a:r>
              <a:rPr lang="en-US" dirty="0"/>
              <a:t>Monkey pox</a:t>
            </a:r>
          </a:p>
        </p:txBody>
      </p:sp>
      <p:sp>
        <p:nvSpPr>
          <p:cNvPr id="3" name="عنوان فرعي 2"/>
          <p:cNvSpPr>
            <a:spLocks noGrp="1"/>
          </p:cNvSpPr>
          <p:nvPr>
            <p:ph type="subTitle" idx="1"/>
          </p:nvPr>
        </p:nvSpPr>
        <p:spPr>
          <a:xfrm>
            <a:off x="433050" y="3429000"/>
            <a:ext cx="6480048" cy="2808312"/>
          </a:xfrm>
        </p:spPr>
        <p:txBody>
          <a:bodyPr>
            <a:normAutofit/>
          </a:bodyPr>
          <a:lstStyle/>
          <a:p>
            <a:r>
              <a:rPr lang="ar-IQ" dirty="0"/>
              <a:t>الاستاذ الدكتور </a:t>
            </a:r>
          </a:p>
          <a:p>
            <a:r>
              <a:rPr lang="ar-IQ" dirty="0"/>
              <a:t> كمال السعد </a:t>
            </a:r>
            <a:endParaRPr lang="en-US" dirty="0"/>
          </a:p>
          <a:p>
            <a:r>
              <a:rPr lang="ar-IQ" dirty="0"/>
              <a:t>كلية الطب </a:t>
            </a:r>
            <a:r>
              <a:rPr lang="ar-IQ" dirty="0" err="1"/>
              <a:t>البيطري </a:t>
            </a:r>
            <a:r>
              <a:rPr lang="ar-IQ" dirty="0"/>
              <a:t>/ جامعة البصرة</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r" rtl="1">
              <a:buNone/>
            </a:pPr>
            <a:r>
              <a:rPr lang="ar-IQ" sz="3200" dirty="0">
                <a:solidFill>
                  <a:srgbClr val="FFFF00"/>
                </a:solidFill>
              </a:rPr>
              <a:t>الوضع الوبائي الحالي للمرض </a:t>
            </a:r>
          </a:p>
          <a:p>
            <a:pPr algn="r" rtl="1"/>
            <a:r>
              <a:rPr lang="ar-IQ" sz="3200" dirty="0"/>
              <a:t>تم رصد اول حالة في بريطانيا </a:t>
            </a:r>
            <a:r>
              <a:rPr lang="ar-IQ" sz="3200" dirty="0" err="1"/>
              <a:t>بتاريح</a:t>
            </a:r>
            <a:r>
              <a:rPr lang="ar-IQ" sz="3200" dirty="0"/>
              <a:t> </a:t>
            </a:r>
            <a:r>
              <a:rPr lang="ar-IQ" sz="3200" dirty="0" err="1"/>
              <a:t>7من</a:t>
            </a:r>
            <a:r>
              <a:rPr lang="ar-IQ" sz="3200" dirty="0"/>
              <a:t> شهر </a:t>
            </a:r>
            <a:r>
              <a:rPr lang="ar-IQ" sz="3200" dirty="0" err="1"/>
              <a:t>مايس</a:t>
            </a:r>
            <a:r>
              <a:rPr lang="ar-IQ" sz="3200" dirty="0"/>
              <a:t> لمسافر من </a:t>
            </a:r>
            <a:r>
              <a:rPr lang="ar-IQ" sz="3200" dirty="0" err="1"/>
              <a:t>نايجيريا</a:t>
            </a:r>
            <a:r>
              <a:rPr lang="ar-IQ" sz="3200" dirty="0"/>
              <a:t> </a:t>
            </a:r>
          </a:p>
          <a:p>
            <a:pPr algn="r" rtl="1"/>
            <a:endParaRPr lang="ar-IQ" sz="3200" dirty="0"/>
          </a:p>
          <a:p>
            <a:pPr algn="r" rtl="1"/>
            <a:r>
              <a:rPr lang="ar-IQ" sz="3200" dirty="0"/>
              <a:t>ثم ارتفع عدد الحالات اكثر </a:t>
            </a:r>
          </a:p>
          <a:p>
            <a:pPr algn="r" rtl="1">
              <a:buNone/>
            </a:pPr>
            <a:endParaRPr lang="ar-IQ" sz="3200" dirty="0"/>
          </a:p>
          <a:p>
            <a:pPr algn="r" rtl="1"/>
            <a:r>
              <a:rPr lang="ar-IQ" sz="3200" dirty="0">
                <a:solidFill>
                  <a:srgbClr val="FFFF00"/>
                </a:solidFill>
              </a:rPr>
              <a:t>لوحظ ان اغلب الحالات المصابة الاولى كانت في رجال لهم علاقات جنسية مثلية ولكن هذا نمط غير معتاد وغير معروف عن جدري القرود انه مرض تناسلي قد يكون نتيجة للتلامس اثناء العلاقة</a:t>
            </a:r>
            <a:endParaRPr lang="ar-SA" sz="3200" dirty="0">
              <a:solidFill>
                <a:srgbClr val="FFFF00"/>
              </a:solidFill>
            </a:endParaRPr>
          </a:p>
          <a:p>
            <a:pPr algn="r" rtl="1"/>
            <a:endParaRPr lang="en-US" sz="3200" dirty="0"/>
          </a:p>
          <a:p>
            <a:pPr algn="r" rtl="1"/>
            <a:endParaRPr lang="en-US" sz="3200" dirty="0"/>
          </a:p>
          <a:p>
            <a:pPr algn="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r" rtl="1">
              <a:buNone/>
            </a:pPr>
            <a:r>
              <a:rPr lang="ar-IQ" sz="2800" dirty="0">
                <a:solidFill>
                  <a:srgbClr val="FFFF00"/>
                </a:solidFill>
              </a:rPr>
              <a:t>انتشار المرض في الوقت الحالي </a:t>
            </a:r>
            <a:r>
              <a:rPr lang="ar-SA" sz="2800" dirty="0" err="1">
                <a:solidFill>
                  <a:srgbClr val="FFFF00"/>
                </a:solidFill>
              </a:rPr>
              <a:t>......</a:t>
            </a:r>
            <a:r>
              <a:rPr lang="ar-IQ" sz="2800" dirty="0">
                <a:solidFill>
                  <a:srgbClr val="FFFF00"/>
                </a:solidFill>
              </a:rPr>
              <a:t> </a:t>
            </a:r>
            <a:endParaRPr lang="en-US" sz="2800" dirty="0">
              <a:solidFill>
                <a:srgbClr val="FFFF00"/>
              </a:solidFill>
            </a:endParaRPr>
          </a:p>
          <a:p>
            <a:pPr algn="r" rtl="1"/>
            <a:r>
              <a:rPr lang="ar-IQ" sz="2800" dirty="0"/>
              <a:t>يعتقد ان التفشي الحالي للمرض قد يختلف بسبب احتمال تعرض الفيروس الى عملية تطور</a:t>
            </a:r>
            <a:endParaRPr lang="ar-SA" sz="2800" dirty="0"/>
          </a:p>
          <a:p>
            <a:pPr algn="r" rtl="1"/>
            <a:endParaRPr lang="ar-IQ" sz="2800" dirty="0"/>
          </a:p>
          <a:p>
            <a:pPr algn="r" rtl="1"/>
            <a:r>
              <a:rPr lang="ar-IQ" sz="2800" dirty="0"/>
              <a:t> من المتوقع ان تتسع رقعة انتشار المرض اكثر بسبب اعادة السماح للسفر بشكل كبير بعد فترة مرض كورونا فضلا عن احتمال حدوث طفرات وراثية للفيروس المسبب </a:t>
            </a:r>
          </a:p>
          <a:p>
            <a:pPr algn="r" rtl="1"/>
            <a:endParaRPr lang="ar-SA" sz="2800" dirty="0"/>
          </a:p>
          <a:p>
            <a:pPr algn="r" rtl="1"/>
            <a:r>
              <a:rPr lang="ar-IQ" sz="2800" dirty="0"/>
              <a:t>ويجب التذكير بان </a:t>
            </a:r>
            <a:r>
              <a:rPr lang="ar-SA" sz="2800" dirty="0"/>
              <a:t>ال</a:t>
            </a:r>
            <a:r>
              <a:rPr lang="ar-IQ" sz="2800" dirty="0"/>
              <a:t>معرف</a:t>
            </a:r>
            <a:r>
              <a:rPr lang="ar-SA" sz="2800" dirty="0"/>
              <a:t>ة الدقيقة</a:t>
            </a:r>
            <a:r>
              <a:rPr lang="ar-IQ" sz="2800" dirty="0"/>
              <a:t> بالمرض لاتزال محدودة جدا واعتمدت فقط على عدد الحالات المشخصة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DEAA-DC2E-1B1A-BB47-92157F12D945}"/>
              </a:ext>
            </a:extLst>
          </p:cNvPr>
          <p:cNvSpPr>
            <a:spLocks noGrp="1"/>
          </p:cNvSpPr>
          <p:nvPr>
            <p:ph type="title"/>
          </p:nvPr>
        </p:nvSpPr>
        <p:spPr>
          <a:xfrm>
            <a:off x="0" y="0"/>
            <a:ext cx="9144000" cy="6857999"/>
          </a:xfrm>
        </p:spPr>
        <p:txBody>
          <a:bodyPr/>
          <a:lstStyle/>
          <a:p>
            <a:pPr algn="r" rtl="1"/>
            <a:r>
              <a:rPr lang="ar-IQ" sz="3600" b="0" i="0" dirty="0">
                <a:solidFill>
                  <a:srgbClr val="FFFF00"/>
                </a:solidFill>
                <a:effectLst/>
                <a:latin typeface="Al-Jazeera"/>
              </a:rPr>
              <a:t>*وتشهد جمهورية الكونغو الديمقراطية تفشيًا حادا في ظل تسجيل أكثر من 14 ألف إصابة و524 حالة وفاة منذ بداية عام 2024</a:t>
            </a:r>
            <a:br>
              <a:rPr lang="ar-IQ" sz="3600" b="0" i="0" dirty="0">
                <a:solidFill>
                  <a:srgbClr val="FFFF00"/>
                </a:solidFill>
                <a:effectLst/>
                <a:latin typeface="Al-Jazeera"/>
              </a:rPr>
            </a:br>
            <a:br>
              <a:rPr lang="ar-IQ" sz="3600" b="0" i="0" dirty="0">
                <a:solidFill>
                  <a:srgbClr val="FFFF00"/>
                </a:solidFill>
                <a:effectLst/>
                <a:latin typeface="Al-Jazeera"/>
              </a:rPr>
            </a:br>
            <a:r>
              <a:rPr lang="ar-IQ" sz="3600" b="0" i="0" dirty="0">
                <a:solidFill>
                  <a:srgbClr val="FFFF00"/>
                </a:solidFill>
                <a:effectLst/>
                <a:latin typeface="Al-Jazeera"/>
              </a:rPr>
              <a:t>*</a:t>
            </a:r>
            <a:r>
              <a:rPr lang="ar-IQ" sz="3600" b="0" dirty="0">
                <a:solidFill>
                  <a:schemeClr val="tx1"/>
                </a:solidFill>
                <a:effectLst/>
                <a:latin typeface="Al-Jazeera"/>
              </a:rPr>
              <a:t>ولوحظ ان</a:t>
            </a:r>
            <a:r>
              <a:rPr lang="ar-IQ" b="0" i="0" dirty="0">
                <a:solidFill>
                  <a:schemeClr val="tx1"/>
                </a:solidFill>
                <a:effectLst/>
                <a:latin typeface="Al-Jazeera"/>
              </a:rPr>
              <a:t> الأطفال دون سن 15 عامًا يشكلون حاليا أكثر من 70% من حالات الإصابة بجدري القردة و85% من الوفيات في الكونغو</a:t>
            </a:r>
            <a:r>
              <a:rPr lang="ar-IQ" b="0" dirty="0">
                <a:solidFill>
                  <a:schemeClr val="tx1"/>
                </a:solidFill>
                <a:effectLst/>
                <a:latin typeface="Al-Jazeera"/>
              </a:rPr>
              <a:t> والذي قد يعزى الى الاختلاف المناعي وسوء التغذية </a:t>
            </a:r>
            <a:br>
              <a:rPr lang="en-US" dirty="0"/>
            </a:br>
            <a:endParaRPr lang="en-US" dirty="0"/>
          </a:p>
        </p:txBody>
      </p:sp>
    </p:spTree>
    <p:extLst>
      <p:ext uri="{BB962C8B-B14F-4D97-AF65-F5344CB8AC3E}">
        <p14:creationId xmlns:p14="http://schemas.microsoft.com/office/powerpoint/2010/main" val="3871708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lnSpcReduction="10000"/>
          </a:bodyPr>
          <a:lstStyle/>
          <a:p>
            <a:pPr algn="r" rtl="1">
              <a:buNone/>
            </a:pPr>
            <a:r>
              <a:rPr lang="ar-SA" sz="3600" dirty="0">
                <a:solidFill>
                  <a:srgbClr val="FFFF00"/>
                </a:solidFill>
              </a:rPr>
              <a:t>اعراض </a:t>
            </a:r>
            <a:r>
              <a:rPr lang="ar-SA" sz="3600" dirty="0" err="1">
                <a:solidFill>
                  <a:srgbClr val="FFFF00"/>
                </a:solidFill>
              </a:rPr>
              <a:t>المرض ....</a:t>
            </a:r>
            <a:endParaRPr lang="ar-SA" sz="3600" dirty="0">
              <a:solidFill>
                <a:srgbClr val="FFFF00"/>
              </a:solidFill>
            </a:endParaRPr>
          </a:p>
          <a:p>
            <a:pPr algn="r" rtl="1"/>
            <a:r>
              <a:rPr lang="ar-IQ" sz="3600" dirty="0"/>
              <a:t>اعراض مرض جدري القرود شبيهه بأعراض الجدري البشري ألا انها اقل حده </a:t>
            </a:r>
          </a:p>
          <a:p>
            <a:pPr algn="r" rtl="1"/>
            <a:r>
              <a:rPr lang="ar-IQ" sz="3600" dirty="0"/>
              <a:t>وهو اقل فتكا واقل قابليه للانتشار </a:t>
            </a:r>
          </a:p>
          <a:p>
            <a:pPr algn="r" rtl="1"/>
            <a:r>
              <a:rPr lang="ar-IQ" sz="3600" dirty="0"/>
              <a:t>فترة حضانة المرض طويلة نسبيا قد تتراوح بين 5- </a:t>
            </a:r>
            <a:r>
              <a:rPr lang="ar-IQ" sz="3600" dirty="0" err="1"/>
              <a:t>21يوما</a:t>
            </a:r>
            <a:r>
              <a:rPr lang="ar-IQ" sz="3600" dirty="0"/>
              <a:t> ولذلك قد ينقل الشخص المصاب العدوى بدون قصد </a:t>
            </a:r>
            <a:r>
              <a:rPr lang="ar-SA" sz="3600" dirty="0"/>
              <a:t>و</a:t>
            </a:r>
            <a:r>
              <a:rPr lang="ar-IQ" sz="3600" dirty="0">
                <a:solidFill>
                  <a:srgbClr val="FFFF00"/>
                </a:solidFill>
              </a:rPr>
              <a:t>من المحتمل أن يصاب أي شخص على اتصال وثيق بشخص مصاب بجدرى القرود بالفيروس.</a:t>
            </a:r>
            <a:endParaRPr lang="en-US" sz="3600" dirty="0">
              <a:solidFill>
                <a:srgbClr val="FFFF00"/>
              </a:solidFill>
            </a:endParaRPr>
          </a:p>
          <a:p>
            <a:pPr algn="r" rtl="1"/>
            <a:r>
              <a:rPr lang="ar-IQ" sz="3600" dirty="0"/>
              <a:t>يتميز المرض بدرجة احتمال عالية للظروف البيئية وعليه تلعب الاسطح الملوثة دور مهم في انتشاره </a:t>
            </a:r>
            <a:endParaRPr 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r" rtl="1">
              <a:buNone/>
            </a:pPr>
            <a:r>
              <a:rPr lang="ar-IQ" sz="3600" dirty="0"/>
              <a:t>في اغلب الحالات تكون الاعراض </a:t>
            </a:r>
            <a:r>
              <a:rPr lang="ar-IQ" sz="3600" dirty="0" err="1"/>
              <a:t>السريرية</a:t>
            </a:r>
            <a:r>
              <a:rPr lang="ar-IQ" sz="3600" dirty="0"/>
              <a:t> خفيفة قد تختفي تلقائيا ويتعافى المريض في خلال اسابيع </a:t>
            </a:r>
          </a:p>
          <a:p>
            <a:pPr algn="r" rtl="1">
              <a:buNone/>
            </a:pPr>
            <a:endParaRPr lang="ar-IQ" sz="3600" dirty="0"/>
          </a:p>
          <a:p>
            <a:pPr algn="r" rtl="1">
              <a:buNone/>
            </a:pPr>
            <a:r>
              <a:rPr lang="ar-IQ" sz="3600" dirty="0"/>
              <a:t>ولكن بعض الاصابات تكون اكثر شدة ومميتة احيانا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r" rtl="1">
              <a:buNone/>
            </a:pPr>
            <a:r>
              <a:rPr lang="ar-IQ" sz="3600" dirty="0">
                <a:solidFill>
                  <a:srgbClr val="FFFF00"/>
                </a:solidFill>
              </a:rPr>
              <a:t>اعراض المرض </a:t>
            </a:r>
          </a:p>
          <a:p>
            <a:pPr algn="r" rtl="1"/>
            <a:r>
              <a:rPr lang="ar-IQ" dirty="0"/>
              <a:t>تبدأ الاعراض بارتفاع في درجة حرارة الجسم مع القشعريرة </a:t>
            </a:r>
          </a:p>
          <a:p>
            <a:pPr algn="r" rtl="1"/>
            <a:r>
              <a:rPr lang="ar-IQ" dirty="0"/>
              <a:t>صداع</a:t>
            </a:r>
          </a:p>
          <a:p>
            <a:pPr algn="r" rtl="1"/>
            <a:r>
              <a:rPr lang="ar-IQ" dirty="0"/>
              <a:t>الشعور بالتعب والإرهاق</a:t>
            </a:r>
          </a:p>
          <a:p>
            <a:pPr algn="r" rtl="1"/>
            <a:r>
              <a:rPr lang="ar-IQ" dirty="0"/>
              <a:t>الام في الجسم </a:t>
            </a:r>
          </a:p>
          <a:p>
            <a:pPr algn="r" rtl="1"/>
            <a:r>
              <a:rPr lang="ar-IQ" dirty="0"/>
              <a:t>تضخم العقد اللمفية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EE228F-3728-6FD3-E69A-37D42C2AD759}"/>
              </a:ext>
            </a:extLst>
          </p:cNvPr>
          <p:cNvSpPr>
            <a:spLocks noGrp="1"/>
          </p:cNvSpPr>
          <p:nvPr>
            <p:ph idx="1"/>
          </p:nvPr>
        </p:nvSpPr>
        <p:spPr>
          <a:xfrm>
            <a:off x="35496" y="0"/>
            <a:ext cx="9073008" cy="6669360"/>
          </a:xfrm>
        </p:spPr>
        <p:txBody>
          <a:bodyPr/>
          <a:lstStyle/>
          <a:p>
            <a:pPr algn="r" rtl="1"/>
            <a:r>
              <a:rPr lang="ar-IQ" dirty="0"/>
              <a:t>يتبع ذلك وخلال ايام قليلة ظهور </a:t>
            </a:r>
            <a:r>
              <a:rPr lang="ar-IQ" dirty="0" err="1"/>
              <a:t>الافات</a:t>
            </a:r>
            <a:r>
              <a:rPr lang="ar-IQ" dirty="0"/>
              <a:t> الجلدية الخاصة بالمرض والتي تتميز بظهور </a:t>
            </a:r>
          </a:p>
          <a:p>
            <a:pPr algn="r" rtl="1"/>
            <a:r>
              <a:rPr lang="ar-IQ" dirty="0">
                <a:solidFill>
                  <a:srgbClr val="FFFF00"/>
                </a:solidFill>
              </a:rPr>
              <a:t>الطفح الجلدي ,الحطاطات ,الحويصلات ,البثور و الندب </a:t>
            </a:r>
          </a:p>
          <a:p>
            <a:pPr algn="r" rtl="1"/>
            <a:r>
              <a:rPr lang="ar-IQ" dirty="0">
                <a:solidFill>
                  <a:srgbClr val="FFFF00"/>
                </a:solidFill>
              </a:rPr>
              <a:t>اذ يبدأ الطفح الجلدي كبقع مسطحة حمراء والتي تتحول الى بثور ثم تمتلئ بالقيح ثم تبدأ بالتقشر مكونة الندب </a:t>
            </a:r>
          </a:p>
          <a:p>
            <a:pPr algn="r" rtl="1"/>
            <a:r>
              <a:rPr lang="ar-IQ" dirty="0">
                <a:solidFill>
                  <a:srgbClr val="FFFF00"/>
                </a:solidFill>
              </a:rPr>
              <a:t>حيث تبدا الآفات الجلدية على الوجه ثم تنتشر على جميع أجزاء الجسم </a:t>
            </a:r>
          </a:p>
          <a:p>
            <a:pPr algn="r" rtl="1"/>
            <a:r>
              <a:rPr lang="ar-IQ" dirty="0"/>
              <a:t>	قد يكون هناك تورم في الشرج او المستقيم او الم اثناء عملية التبول احياناً</a:t>
            </a:r>
            <a:endParaRPr lang="en-US" dirty="0"/>
          </a:p>
          <a:p>
            <a:endParaRPr lang="en-US" dirty="0"/>
          </a:p>
        </p:txBody>
      </p:sp>
    </p:spTree>
    <p:extLst>
      <p:ext uri="{BB962C8B-B14F-4D97-AF65-F5344CB8AC3E}">
        <p14:creationId xmlns:p14="http://schemas.microsoft.com/office/powerpoint/2010/main" val="1073881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 nabaa\Desktop\gettyimages-151056898-612x612.jpg"/>
          <p:cNvPicPr>
            <a:picLocks noGrp="1" noChangeAspect="1" noChangeArrowheads="1"/>
          </p:cNvPicPr>
          <p:nvPr>
            <p:ph idx="1"/>
          </p:nvPr>
        </p:nvPicPr>
        <p:blipFill>
          <a:blip r:embed="rId2" cstate="print"/>
          <a:srcRect/>
          <a:stretch>
            <a:fillRect/>
          </a:stretch>
        </p:blipFill>
        <p:spPr bwMode="auto">
          <a:xfrm>
            <a:off x="1403648" y="620688"/>
            <a:ext cx="6480720" cy="5256584"/>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28">
            <a:extLst>
              <a:ext uri="{FF2B5EF4-FFF2-40B4-BE49-F238E27FC236}">
                <a16:creationId xmlns:a16="http://schemas.microsoft.com/office/drawing/2014/main" id="{88945CDD-5261-3FC1-79B4-C34F20169167}"/>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t="9708"/>
          <a:stretch>
            <a:fillRect/>
          </a:stretch>
        </p:blipFill>
        <p:spPr bwMode="auto">
          <a:xfrm>
            <a:off x="251520" y="260648"/>
            <a:ext cx="2664296" cy="3061711"/>
          </a:xfrm>
          <a:prstGeom prst="rect">
            <a:avLst/>
          </a:prstGeom>
          <a:noFill/>
          <a:ln w="28575">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1033">
            <a:extLst>
              <a:ext uri="{FF2B5EF4-FFF2-40B4-BE49-F238E27FC236}">
                <a16:creationId xmlns:a16="http://schemas.microsoft.com/office/drawing/2014/main" id="{29CA33DC-72DC-BED2-FD84-409CD7A4F54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3688" y="3933056"/>
            <a:ext cx="5851395" cy="2520280"/>
          </a:xfrm>
          <a:prstGeom prst="rect">
            <a:avLst/>
          </a:prstGeom>
          <a:noFill/>
          <a:ln w="28575">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3">
            <a:extLst>
              <a:ext uri="{FF2B5EF4-FFF2-40B4-BE49-F238E27FC236}">
                <a16:creationId xmlns:a16="http://schemas.microsoft.com/office/drawing/2014/main" id="{7291577C-A105-1FC7-B8B1-9CD2EABACB4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19872" y="188640"/>
            <a:ext cx="4988780" cy="35730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6" presetClass="entr" presetSubtype="32"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out)">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l nabaa\Desktop\monkey-pox-mc-220523-04-70c993.jpg"/>
          <p:cNvPicPr>
            <a:picLocks noGrp="1" noChangeAspect="1" noChangeArrowheads="1"/>
          </p:cNvPicPr>
          <p:nvPr>
            <p:ph idx="1"/>
          </p:nvPr>
        </p:nvPicPr>
        <p:blipFill>
          <a:blip r:embed="rId2" cstate="print"/>
          <a:srcRect/>
          <a:stretch>
            <a:fillRect/>
          </a:stretch>
        </p:blipFill>
        <p:spPr bwMode="auto">
          <a:xfrm>
            <a:off x="395536" y="404664"/>
            <a:ext cx="4320480" cy="5832648"/>
          </a:xfrm>
          <a:prstGeom prst="rect">
            <a:avLst/>
          </a:prstGeom>
          <a:noFill/>
        </p:spPr>
      </p:pic>
      <p:pic>
        <p:nvPicPr>
          <p:cNvPr id="2051" name="Picture 3" descr="C:\Users\al nabaa\Desktop\gettyimages-1398415798-612x612.jpg"/>
          <p:cNvPicPr>
            <a:picLocks noChangeAspect="1" noChangeArrowheads="1"/>
          </p:cNvPicPr>
          <p:nvPr/>
        </p:nvPicPr>
        <p:blipFill>
          <a:blip r:embed="rId3" cstate="print"/>
          <a:srcRect/>
          <a:stretch>
            <a:fillRect/>
          </a:stretch>
        </p:blipFill>
        <p:spPr bwMode="auto">
          <a:xfrm>
            <a:off x="4932040" y="404664"/>
            <a:ext cx="4211960" cy="576064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r" rtl="1"/>
            <a:r>
              <a:rPr lang="ar-IQ" sz="4400" dirty="0"/>
              <a:t>هو مرض فيروسي قد يعد نادرا ينتقل من الحيوان الى الانسان </a:t>
            </a:r>
            <a:endParaRPr lang="ar-IQ" sz="4400" b="1" dirty="0">
              <a:solidFill>
                <a:srgbClr val="FFFF00"/>
              </a:solidFill>
            </a:endParaRPr>
          </a:p>
          <a:p>
            <a:pPr algn="r" rtl="1"/>
            <a:r>
              <a:rPr lang="ar-IQ" sz="3600" dirty="0">
                <a:solidFill>
                  <a:srgbClr val="FFFF00"/>
                </a:solidFill>
              </a:rPr>
              <a:t>ينتج عن المرض آفات تشبه الجدري على ألجلد يرتبط ارتباطًا وثيقًا بالجدري ولكنه ليس مميتًا مثل الجدري</a:t>
            </a:r>
            <a:r>
              <a:rPr lang="ar-IQ" sz="3600" b="1" dirty="0">
                <a:solidFill>
                  <a:srgbClr val="FFFF00"/>
                </a:solidFill>
              </a:rPr>
              <a:t>.</a:t>
            </a:r>
          </a:p>
          <a:p>
            <a:pPr algn="r" rtl="1"/>
            <a:r>
              <a:rPr lang="ar-IQ" sz="4400" dirty="0"/>
              <a:t>تم اكتشافه لأول مرة عام </a:t>
            </a:r>
            <a:r>
              <a:rPr lang="en-US" sz="4400" dirty="0"/>
              <a:t>1958</a:t>
            </a:r>
            <a:r>
              <a:rPr lang="ar-IQ" sz="4400" dirty="0"/>
              <a:t>في القرود المستخدمة للأبحاث</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1370D-807C-38D7-F2E5-3005359836D9}"/>
              </a:ext>
            </a:extLst>
          </p:cNvPr>
          <p:cNvSpPr>
            <a:spLocks noGrp="1"/>
          </p:cNvSpPr>
          <p:nvPr>
            <p:ph type="title"/>
          </p:nvPr>
        </p:nvSpPr>
        <p:spPr>
          <a:xfrm>
            <a:off x="35496" y="0"/>
            <a:ext cx="9108504" cy="6857999"/>
          </a:xfrm>
        </p:spPr>
        <p:txBody>
          <a:bodyPr>
            <a:normAutofit/>
          </a:bodyPr>
          <a:lstStyle/>
          <a:p>
            <a:pPr marL="0" marR="0" algn="r" rtl="1">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ar-IQ" sz="3200" dirty="0">
                <a:solidFill>
                  <a:schemeClr val="accent2">
                    <a:lumMod val="40000"/>
                    <a:lumOff val="60000"/>
                  </a:schemeClr>
                </a:solidFill>
              </a:rPr>
              <a:t>التشخيص......</a:t>
            </a:r>
            <a:br>
              <a:rPr lang="ar-IQ" sz="3200" dirty="0">
                <a:solidFill>
                  <a:schemeClr val="accent2">
                    <a:lumMod val="40000"/>
                    <a:lumOff val="60000"/>
                  </a:schemeClr>
                </a:solidFill>
              </a:rPr>
            </a:br>
            <a:r>
              <a:rPr lang="ar-IQ" sz="3200" dirty="0">
                <a:solidFill>
                  <a:schemeClr val="accent2">
                    <a:lumMod val="40000"/>
                    <a:lumOff val="60000"/>
                  </a:schemeClr>
                </a:solidFill>
              </a:rPr>
              <a:t>1- العلامات السريرية </a:t>
            </a:r>
            <a:br>
              <a:rPr lang="ar-IQ" sz="3200" dirty="0">
                <a:solidFill>
                  <a:schemeClr val="accent2">
                    <a:lumMod val="40000"/>
                    <a:lumOff val="60000"/>
                  </a:schemeClr>
                </a:solidFill>
              </a:rPr>
            </a:br>
            <a:r>
              <a:rPr lang="ar-IQ" sz="3200" dirty="0">
                <a:solidFill>
                  <a:schemeClr val="accent2">
                    <a:lumMod val="40000"/>
                    <a:lumOff val="60000"/>
                  </a:schemeClr>
                </a:solidFill>
              </a:rPr>
              <a:t>2-</a:t>
            </a:r>
            <a:r>
              <a:rPr lang="ar-IQ" sz="3200" b="0" i="0" dirty="0">
                <a:solidFill>
                  <a:schemeClr val="accent2">
                    <a:lumMod val="40000"/>
                    <a:lumOff val="60000"/>
                  </a:schemeClr>
                </a:solidFill>
                <a:effectLst/>
                <a:latin typeface="Open Sans" panose="020B0606030504020204" pitchFamily="34" charset="0"/>
              </a:rPr>
              <a:t>يُشخّص جدري القردة عادةً عن طريق أخذ عينة من آفة جلدية وتحري المادة الجينية للفيروس فيها (الحمض النووي </a:t>
            </a:r>
            <a:r>
              <a:rPr lang="en-US" sz="3200" b="0" i="0" dirty="0">
                <a:solidFill>
                  <a:schemeClr val="accent2">
                    <a:lumMod val="40000"/>
                    <a:lumOff val="60000"/>
                  </a:schemeClr>
                </a:solidFill>
                <a:effectLst/>
                <a:latin typeface="Open Sans" panose="020B0606030504020204" pitchFamily="34" charset="0"/>
              </a:rPr>
              <a:t>DNA).</a:t>
            </a:r>
            <a:br>
              <a:rPr lang="en-US" sz="3200" b="0" i="0" dirty="0">
                <a:solidFill>
                  <a:schemeClr val="accent2">
                    <a:lumMod val="40000"/>
                    <a:lumOff val="60000"/>
                  </a:schemeClr>
                </a:solidFill>
                <a:effectLst/>
                <a:latin typeface="Open Sans" panose="020B0606030504020204" pitchFamily="34" charset="0"/>
              </a:rPr>
            </a:br>
            <a:br>
              <a:rPr lang="ar-IQ" sz="3200" b="0" i="0" dirty="0">
                <a:solidFill>
                  <a:schemeClr val="accent2">
                    <a:lumMod val="40000"/>
                    <a:lumOff val="60000"/>
                  </a:schemeClr>
                </a:solidFill>
                <a:effectLst/>
                <a:latin typeface="Open Sans" panose="020B0606030504020204" pitchFamily="34" charset="0"/>
              </a:rPr>
            </a:br>
            <a:r>
              <a:rPr lang="ar-IQ" sz="2800" i="0" u="none" strike="noStrike" dirty="0">
                <a:solidFill>
                  <a:srgbClr val="FFFF00"/>
                </a:solidFill>
                <a:effectLst/>
                <a:latin typeface="Noto Sans" panose="020B0502040504020204" pitchFamily="34" charset="0"/>
              </a:rPr>
              <a:t>تم الترخيص باستخدام مقايسة </a:t>
            </a:r>
            <a:br>
              <a:rPr lang="en-US" sz="2800" dirty="0">
                <a:solidFill>
                  <a:srgbClr val="FFFF00"/>
                </a:solidFill>
                <a:effectLst/>
                <a:latin typeface="Noto Sans" panose="020B0502040504020204" pitchFamily="34" charset="0"/>
              </a:rPr>
            </a:br>
            <a:r>
              <a:rPr lang="en-US" sz="2800" dirty="0">
                <a:solidFill>
                  <a:srgbClr val="FFFF00"/>
                </a:solidFill>
                <a:effectLst/>
                <a:latin typeface="Noto Sans" panose="020B0502040504020204" pitchFamily="34" charset="0"/>
              </a:rPr>
              <a:t>Anility m </a:t>
            </a:r>
            <a:r>
              <a:rPr lang="en-US" sz="2800" dirty="0" err="1">
                <a:solidFill>
                  <a:srgbClr val="FFFF00"/>
                </a:solidFill>
                <a:effectLst/>
                <a:latin typeface="Noto Sans" panose="020B0502040504020204" pitchFamily="34" charset="0"/>
              </a:rPr>
              <a:t>moneky</a:t>
            </a:r>
            <a:r>
              <a:rPr lang="en-US" sz="2800" dirty="0">
                <a:solidFill>
                  <a:srgbClr val="FFFF00"/>
                </a:solidFill>
                <a:effectLst/>
                <a:latin typeface="Noto Sans" panose="020B0502040504020204" pitchFamily="34" charset="0"/>
              </a:rPr>
              <a:t> pox assay </a:t>
            </a:r>
            <a:br>
              <a:rPr lang="ar-IQ" sz="2800" b="0" i="0" dirty="0">
                <a:solidFill>
                  <a:schemeClr val="tx1"/>
                </a:solidFill>
                <a:effectLst/>
                <a:latin typeface="Noto Sans" panose="020B0502040504020204" pitchFamily="34" charset="0"/>
              </a:rPr>
            </a:br>
            <a:r>
              <a:rPr lang="ar-IQ" sz="2800" b="0" i="0" dirty="0">
                <a:solidFill>
                  <a:schemeClr val="tx1"/>
                </a:solidFill>
                <a:effectLst/>
                <a:latin typeface="Noto Sans" panose="020B0502040504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عبارة</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عن</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محلل</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جزيئي</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مستمر</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وعشوائي</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مع</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نتيجة</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زمنية</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أقل</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من</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115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دقيقة</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مما</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يتيح</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التخلص</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من</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إجراءات</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الخلط</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وتحسين</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سير</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العمل</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في</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400" b="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المختبر</a:t>
            </a:r>
            <a:r>
              <a:rPr lang="en-US" sz="2400" b="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a:t>
            </a:r>
            <a:br>
              <a:rPr lang="en-US" sz="2400" b="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r>
              <a:rPr lang="en-US" sz="1800" kern="100" dirty="0">
                <a:effectLst/>
                <a:latin typeface="Calibri" panose="020F0502020204030204" pitchFamily="34" charset="0"/>
                <a:ea typeface="Calibri" panose="020F0502020204030204" pitchFamily="34" charset="0"/>
                <a:cs typeface="Arial" panose="020B0604020202020204" pitchFamily="34" charset="0"/>
              </a:rPr>
              <a:t> </a:t>
            </a:r>
            <a:br>
              <a:rPr lang="en-US" sz="1800" kern="100" dirty="0">
                <a:effectLst/>
                <a:latin typeface="Calibri" panose="020F0502020204030204" pitchFamily="34" charset="0"/>
                <a:ea typeface="Calibri" panose="020F0502020204030204" pitchFamily="34" charset="0"/>
                <a:cs typeface="Arial" panose="020B0604020202020204" pitchFamily="34" charset="0"/>
              </a:rPr>
            </a:br>
            <a:endParaRPr lang="en-US" sz="2800" dirty="0">
              <a:solidFill>
                <a:schemeClr val="tx1"/>
              </a:solidFill>
            </a:endParaRPr>
          </a:p>
        </p:txBody>
      </p:sp>
    </p:spTree>
    <p:extLst>
      <p:ext uri="{BB962C8B-B14F-4D97-AF65-F5344CB8AC3E}">
        <p14:creationId xmlns:p14="http://schemas.microsoft.com/office/powerpoint/2010/main" val="194996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r" rtl="1">
              <a:buNone/>
            </a:pPr>
            <a:r>
              <a:rPr lang="ar-IQ" sz="2400" b="1" dirty="0"/>
              <a:t>مدى خطورة المرض:</a:t>
            </a:r>
            <a:endParaRPr lang="ar-SA" sz="2400" dirty="0"/>
          </a:p>
          <a:p>
            <a:pPr algn="r" rtl="1"/>
            <a:r>
              <a:rPr lang="ar-IQ" sz="2400" dirty="0">
                <a:solidFill>
                  <a:srgbClr val="FFFF00"/>
                </a:solidFill>
              </a:rPr>
              <a:t>معظم حالات الاصابة </a:t>
            </a:r>
            <a:r>
              <a:rPr lang="ar-IQ" sz="2400" dirty="0" err="1">
                <a:solidFill>
                  <a:srgbClr val="FFFF00"/>
                </a:solidFill>
              </a:rPr>
              <a:t>خفيفة </a:t>
            </a:r>
            <a:r>
              <a:rPr lang="ar-IQ" sz="2400" dirty="0">
                <a:solidFill>
                  <a:srgbClr val="FFFF00"/>
                </a:solidFill>
              </a:rPr>
              <a:t>، وأحيانًا تشبه جدري </a:t>
            </a:r>
            <a:r>
              <a:rPr lang="ar-IQ" sz="2400" dirty="0" err="1">
                <a:solidFill>
                  <a:srgbClr val="FFFF00"/>
                </a:solidFill>
              </a:rPr>
              <a:t>الماء </a:t>
            </a:r>
            <a:r>
              <a:rPr lang="ar-IQ" sz="2400" dirty="0">
                <a:solidFill>
                  <a:srgbClr val="FFFF00"/>
                </a:solidFill>
              </a:rPr>
              <a:t>، وتختفي من تلقاء نفسها في غضون أسابيع </a:t>
            </a:r>
            <a:r>
              <a:rPr lang="ar-IQ" sz="2400" dirty="0" err="1">
                <a:solidFill>
                  <a:srgbClr val="FFFF00"/>
                </a:solidFill>
              </a:rPr>
              <a:t>قليلة </a:t>
            </a:r>
            <a:r>
              <a:rPr lang="ar-IQ" sz="2400" dirty="0">
                <a:solidFill>
                  <a:srgbClr val="FFFF00"/>
                </a:solidFill>
              </a:rPr>
              <a:t>(14-21 يوم</a:t>
            </a:r>
            <a:r>
              <a:rPr lang="ar-IQ" sz="2400" dirty="0" err="1">
                <a:solidFill>
                  <a:srgbClr val="FFFF00"/>
                </a:solidFill>
              </a:rPr>
              <a:t>).</a:t>
            </a:r>
            <a:endParaRPr lang="ar-SA" sz="2400" dirty="0">
              <a:solidFill>
                <a:srgbClr val="FFFF00"/>
              </a:solidFill>
            </a:endParaRPr>
          </a:p>
          <a:p>
            <a:pPr algn="r" rtl="1"/>
            <a:endParaRPr lang="ar-IQ" sz="2400" dirty="0">
              <a:solidFill>
                <a:srgbClr val="FFFF00"/>
              </a:solidFill>
            </a:endParaRPr>
          </a:p>
          <a:p>
            <a:pPr algn="r" rtl="1"/>
            <a:r>
              <a:rPr lang="ar-IQ" sz="2400" dirty="0"/>
              <a:t>يمكن أن يكون جدري القرود في بعض الأحيان أكثر شدة ، وقد ورد أنه تسبب في وفيات في غرب إفريقيا مع اختلاطات مرضية  </a:t>
            </a:r>
            <a:endParaRPr lang="ar-SA" sz="2400" dirty="0"/>
          </a:p>
          <a:p>
            <a:pPr algn="r" rtl="1"/>
            <a:endParaRPr lang="ar-IQ" sz="2400" dirty="0"/>
          </a:p>
          <a:p>
            <a:pPr algn="r" rtl="1"/>
            <a:r>
              <a:rPr lang="ar-IQ" sz="2400" dirty="0">
                <a:solidFill>
                  <a:srgbClr val="FFFF00"/>
                </a:solidFill>
              </a:rPr>
              <a:t>يتراوح في العادة معدل ال</a:t>
            </a:r>
            <a:r>
              <a:rPr lang="ar-SA" sz="2400" dirty="0">
                <a:solidFill>
                  <a:srgbClr val="FFFF00"/>
                </a:solidFill>
              </a:rPr>
              <a:t>هلاك</a:t>
            </a:r>
            <a:r>
              <a:rPr lang="ar-IQ" sz="2400" dirty="0">
                <a:solidFill>
                  <a:srgbClr val="FFFF00"/>
                </a:solidFill>
              </a:rPr>
              <a:t> في الحالات الناجمة عن </a:t>
            </a:r>
            <a:r>
              <a:rPr lang="ar-IQ" sz="2400" dirty="0" err="1">
                <a:solidFill>
                  <a:srgbClr val="FFFF00"/>
                </a:solidFill>
              </a:rPr>
              <a:t>إندلاعات</a:t>
            </a:r>
            <a:r>
              <a:rPr lang="ar-IQ" sz="2400" dirty="0">
                <a:solidFill>
                  <a:srgbClr val="FFFF00"/>
                </a:solidFill>
              </a:rPr>
              <a:t> جدري القرود بين 1 </a:t>
            </a:r>
            <a:r>
              <a:rPr lang="ar-IQ" sz="2400" dirty="0" err="1">
                <a:solidFill>
                  <a:srgbClr val="FFFF00"/>
                </a:solidFill>
              </a:rPr>
              <a:t>و10</a:t>
            </a:r>
            <a:r>
              <a:rPr lang="ar-IQ" sz="2400" dirty="0">
                <a:solidFill>
                  <a:srgbClr val="FFFF00"/>
                </a:solidFill>
              </a:rPr>
              <a:t>%، وتلحق معظم وفياته بالفئات الأصغر </a:t>
            </a:r>
            <a:r>
              <a:rPr lang="ar-IQ" sz="2400" dirty="0" err="1">
                <a:solidFill>
                  <a:srgbClr val="FFFF00"/>
                </a:solidFill>
              </a:rPr>
              <a:t>سنّا </a:t>
            </a:r>
            <a:r>
              <a:rPr lang="ar-IQ" sz="2400" dirty="0">
                <a:solidFill>
                  <a:srgbClr val="FFFF00"/>
                </a:solidFill>
              </a:rPr>
              <a:t>(مخاطر الوفاة تصل 10-11% في دول حوض الكونغو</a:t>
            </a:r>
            <a:r>
              <a:rPr lang="ar-IQ" sz="2400" dirty="0" err="1">
                <a:solidFill>
                  <a:srgbClr val="FFFF00"/>
                </a:solidFill>
              </a:rPr>
              <a:t>).</a:t>
            </a:r>
            <a:endParaRPr lang="ar-SA" sz="2400" dirty="0">
              <a:solidFill>
                <a:srgbClr val="FFFF00"/>
              </a:solidFill>
            </a:endParaRPr>
          </a:p>
          <a:p>
            <a:pPr algn="r" rtl="1"/>
            <a:endParaRPr lang="ar-IQ" sz="2400" dirty="0">
              <a:solidFill>
                <a:srgbClr val="FFFF00"/>
              </a:solidFill>
            </a:endParaRPr>
          </a:p>
          <a:p>
            <a:pPr algn="r" rtl="1"/>
            <a:r>
              <a:rPr lang="ar-IQ" sz="2400" dirty="0"/>
              <a:t>بشكل </a:t>
            </a:r>
            <a:r>
              <a:rPr lang="ar-IQ" sz="2400" dirty="0" err="1"/>
              <a:t>عام </a:t>
            </a:r>
            <a:r>
              <a:rPr lang="ar-IQ" sz="2400" dirty="0"/>
              <a:t>، يكون مستوى التعافي بجدري القرود جيدًا إلى ممتاز حيث يتعافى معظم </a:t>
            </a:r>
            <a:r>
              <a:rPr lang="ar-IQ" sz="2400" dirty="0" err="1"/>
              <a:t>المرضى.</a:t>
            </a:r>
            <a:r>
              <a:rPr lang="ar-IQ" sz="2400" dirty="0"/>
              <a:t> قد ينخفض مستوى التعافي في المرضى الذين يعانون من نقص </a:t>
            </a:r>
            <a:r>
              <a:rPr lang="ar-IQ" sz="2400" dirty="0" err="1"/>
              <a:t>المناعة </a:t>
            </a:r>
            <a:r>
              <a:rPr lang="ar-IQ" sz="2400" dirty="0"/>
              <a:t>، والمرضى الذين يعانون من مشاكل أخرى مثل سوء التغذية أو أمراض الرئة.</a:t>
            </a:r>
          </a:p>
          <a:p>
            <a:pPr algn="r" rtl="1"/>
            <a:endParaRPr lang="en-US" sz="2400" dirty="0">
              <a:solidFill>
                <a:srgbClr val="FFFF00"/>
              </a:solidFill>
            </a:endParaRPr>
          </a:p>
          <a:p>
            <a:endParaRPr lang="en-US" sz="2400" dirty="0">
              <a:solidFill>
                <a:srgbClr val="FFFF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A34CB9C3-0DA2-69F8-C044-3698C19B53C5}"/>
              </a:ext>
            </a:extLst>
          </p:cNvPr>
          <p:cNvSpPr>
            <a:spLocks noGrp="1"/>
          </p:cNvSpPr>
          <p:nvPr>
            <p:ph idx="1"/>
          </p:nvPr>
        </p:nvSpPr>
        <p:spPr>
          <a:xfrm>
            <a:off x="0" y="0"/>
            <a:ext cx="9144000" cy="6858000"/>
          </a:xfrm>
        </p:spPr>
        <p:txBody>
          <a:bodyPr>
            <a:normAutofit fontScale="97500"/>
          </a:bodyPr>
          <a:lstStyle/>
          <a:p>
            <a:pPr algn="r"/>
            <a:r>
              <a:rPr lang="ar-IQ" sz="4400" dirty="0"/>
              <a:t>البلدان الموبوءة بجدري القرود</a:t>
            </a:r>
            <a:endParaRPr lang="ar-SA" sz="4400" dirty="0"/>
          </a:p>
          <a:p>
            <a:pPr algn="r"/>
            <a:br>
              <a:rPr lang="en-US" sz="4400" b="1" dirty="0"/>
            </a:br>
            <a:endParaRPr lang="en-US" dirty="0"/>
          </a:p>
        </p:txBody>
      </p:sp>
      <p:sp>
        <p:nvSpPr>
          <p:cNvPr id="5" name="Content Placeholder 8">
            <a:extLst>
              <a:ext uri="{FF2B5EF4-FFF2-40B4-BE49-F238E27FC236}">
                <a16:creationId xmlns:a16="http://schemas.microsoft.com/office/drawing/2014/main" id="{88F84E4E-A8CF-8978-BDAA-1DADE8E29D1B}"/>
              </a:ext>
            </a:extLst>
          </p:cNvPr>
          <p:cNvSpPr txBox="1">
            <a:spLocks/>
          </p:cNvSpPr>
          <p:nvPr/>
        </p:nvSpPr>
        <p:spPr>
          <a:xfrm>
            <a:off x="5652120" y="908721"/>
            <a:ext cx="2952328" cy="3816424"/>
          </a:xfrm>
          <a:prstGeom prst="rect">
            <a:avLst/>
          </a:prstGeom>
        </p:spPr>
        <p:txBody>
          <a:bodyPr>
            <a:noAutofit/>
          </a:bodyPr>
          <a:lstStyle/>
          <a:p>
            <a:pPr marL="420624" marR="0" lvl="0" indent="-384048" algn="r" defTabSz="914400" rtl="1" eaLnBrk="1" fontAlgn="auto" latinLnBrk="0" hangingPunct="1">
              <a:lnSpc>
                <a:spcPct val="100000"/>
              </a:lnSpc>
              <a:spcBef>
                <a:spcPct val="20000"/>
              </a:spcBef>
              <a:spcAft>
                <a:spcPts val="0"/>
              </a:spcAft>
              <a:buClr>
                <a:schemeClr val="accent1"/>
              </a:buClr>
              <a:buSzPct val="80000"/>
              <a:tabLst/>
              <a:defRPr/>
            </a:pPr>
            <a:r>
              <a:rPr kumimoji="0" lang="ar-IQ" sz="2000" i="0" u="none" strike="noStrike" kern="1200" cap="none" spc="0" normalizeH="0" baseline="0" noProof="0" dirty="0">
                <a:ln>
                  <a:noFill/>
                </a:ln>
                <a:solidFill>
                  <a:schemeClr val="tx1"/>
                </a:solidFill>
                <a:effectLst/>
                <a:uLnTx/>
                <a:uFillTx/>
                <a:latin typeface="+mn-lt"/>
                <a:ea typeface="+mn-ea"/>
                <a:cs typeface="+mn-cs"/>
              </a:rPr>
              <a:t> </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IQ" sz="2800" i="0" u="none" strike="noStrike" kern="1200" cap="none" spc="0" normalizeH="0" baseline="0" noProof="0" dirty="0">
                <a:ln>
                  <a:noFill/>
                </a:ln>
                <a:solidFill>
                  <a:srgbClr val="FFFF00"/>
                </a:solidFill>
                <a:effectLst/>
                <a:uLnTx/>
                <a:uFillTx/>
                <a:latin typeface="+mn-lt"/>
                <a:ea typeface="+mn-ea"/>
                <a:cs typeface="+mn-cs"/>
              </a:rPr>
              <a:t>الكاميرون </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IQ" sz="2800" i="0" u="none" strike="noStrike" kern="1200" cap="none" spc="0" normalizeH="0" baseline="0" noProof="0" dirty="0">
                <a:ln>
                  <a:noFill/>
                </a:ln>
                <a:solidFill>
                  <a:srgbClr val="FFFF00"/>
                </a:solidFill>
                <a:effectLst/>
                <a:uLnTx/>
                <a:uFillTx/>
                <a:latin typeface="+mn-lt"/>
                <a:ea typeface="+mn-ea"/>
                <a:cs typeface="+mn-cs"/>
              </a:rPr>
              <a:t> جمهورية إفريقيا الوسطى</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IQ" sz="2800" i="0" u="none" strike="noStrike" kern="1200" cap="none" spc="0" normalizeH="0" baseline="0" noProof="0" dirty="0">
                <a:ln>
                  <a:noFill/>
                </a:ln>
                <a:solidFill>
                  <a:srgbClr val="FFFF00"/>
                </a:solidFill>
                <a:effectLst/>
                <a:uLnTx/>
                <a:uFillTx/>
                <a:latin typeface="+mn-lt"/>
                <a:ea typeface="+mn-ea"/>
                <a:cs typeface="+mn-cs"/>
              </a:rPr>
              <a:t>جمهورية الكونغو الديمقراطية</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IQ" sz="2800" i="0" u="none" strike="noStrike" kern="1200" cap="none" spc="0" normalizeH="0" baseline="0" noProof="0" dirty="0">
                <a:ln>
                  <a:noFill/>
                </a:ln>
                <a:solidFill>
                  <a:srgbClr val="FFFF00"/>
                </a:solidFill>
                <a:effectLst/>
                <a:uLnTx/>
                <a:uFillTx/>
                <a:latin typeface="+mn-lt"/>
                <a:ea typeface="+mn-ea"/>
                <a:cs typeface="+mn-cs"/>
              </a:rPr>
              <a:t>الجابون </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IQ" sz="2800" i="0" u="none" strike="noStrike" kern="1200" cap="none" spc="0" normalizeH="0" baseline="0" noProof="0" dirty="0">
                <a:ln>
                  <a:noFill/>
                </a:ln>
                <a:solidFill>
                  <a:srgbClr val="FFFF00"/>
                </a:solidFill>
                <a:effectLst/>
                <a:uLnTx/>
                <a:uFillTx/>
                <a:latin typeface="+mn-lt"/>
                <a:ea typeface="+mn-ea"/>
                <a:cs typeface="+mn-cs"/>
              </a:rPr>
              <a:t>جنوب السو</a:t>
            </a:r>
            <a:r>
              <a:rPr kumimoji="0" lang="ar-IQ" sz="2800" b="1" i="0" u="none" strike="noStrike" kern="1200" cap="none" spc="0" normalizeH="0" baseline="0" noProof="0" dirty="0">
                <a:ln>
                  <a:noFill/>
                </a:ln>
                <a:solidFill>
                  <a:srgbClr val="FFFF00"/>
                </a:solidFill>
                <a:effectLst/>
                <a:uLnTx/>
                <a:uFillTx/>
                <a:latin typeface="+mn-lt"/>
                <a:ea typeface="+mn-ea"/>
                <a:cs typeface="+mn-cs"/>
              </a:rPr>
              <a:t>دان</a:t>
            </a:r>
          </a:p>
        </p:txBody>
      </p:sp>
      <p:sp>
        <p:nvSpPr>
          <p:cNvPr id="6" name="Content Placeholder 7">
            <a:extLst>
              <a:ext uri="{FF2B5EF4-FFF2-40B4-BE49-F238E27FC236}">
                <a16:creationId xmlns:a16="http://schemas.microsoft.com/office/drawing/2014/main" id="{EFAB5C27-9DF6-8E6B-D4D7-6230E1CE3396}"/>
              </a:ext>
            </a:extLst>
          </p:cNvPr>
          <p:cNvSpPr txBox="1">
            <a:spLocks/>
          </p:cNvSpPr>
          <p:nvPr/>
        </p:nvSpPr>
        <p:spPr>
          <a:xfrm>
            <a:off x="179512" y="1124744"/>
            <a:ext cx="4824536" cy="4297327"/>
          </a:xfrm>
          <a:prstGeom prst="rect">
            <a:avLst/>
          </a:prstGeom>
        </p:spPr>
        <p:txBody>
          <a:bodyPr vert="horz">
            <a:noAutofit/>
          </a:bodyPr>
          <a:lstStyle/>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IQ" sz="3200" b="1" i="0" u="none" strike="noStrike" kern="1200" cap="none" spc="0" normalizeH="0" baseline="0" noProof="0" dirty="0">
                <a:ln>
                  <a:noFill/>
                </a:ln>
                <a:solidFill>
                  <a:schemeClr val="accent1">
                    <a:lumMod val="60000"/>
                    <a:lumOff val="40000"/>
                  </a:schemeClr>
                </a:solidFill>
                <a:effectLst/>
                <a:uLnTx/>
                <a:uFillTx/>
                <a:latin typeface="+mn-lt"/>
                <a:ea typeface="+mn-ea"/>
                <a:cs typeface="+mn-cs"/>
              </a:rPr>
              <a:t> </a:t>
            </a:r>
            <a:r>
              <a:rPr kumimoji="0" lang="ar-IQ" sz="2400" b="1" i="0" u="none" strike="noStrike" kern="1200" cap="none" spc="0" normalizeH="0" baseline="0" noProof="0" dirty="0">
                <a:ln>
                  <a:noFill/>
                </a:ln>
                <a:solidFill>
                  <a:srgbClr val="FFFF00"/>
                </a:solidFill>
                <a:effectLst/>
                <a:uLnTx/>
                <a:uFillTx/>
                <a:latin typeface="+mn-lt"/>
                <a:ea typeface="+mn-ea"/>
                <a:cs typeface="+mn-cs"/>
              </a:rPr>
              <a:t>ساحل العاج</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IQ" sz="2400" b="1" i="0" u="none" strike="noStrike" kern="1200" cap="none" spc="0" normalizeH="0" baseline="0" noProof="0" dirty="0">
                <a:ln>
                  <a:noFill/>
                </a:ln>
                <a:solidFill>
                  <a:srgbClr val="FFFF00"/>
                </a:solidFill>
                <a:effectLst/>
                <a:uLnTx/>
                <a:uFillTx/>
                <a:latin typeface="+mn-lt"/>
                <a:ea typeface="+mn-ea"/>
                <a:cs typeface="+mn-cs"/>
              </a:rPr>
              <a:t> ليبيريا</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IQ" sz="2400" b="1" i="0" u="none" strike="noStrike" kern="1200" cap="none" spc="0" normalizeH="0" baseline="0" noProof="0" dirty="0">
                <a:ln>
                  <a:noFill/>
                </a:ln>
                <a:solidFill>
                  <a:srgbClr val="FFFF00"/>
                </a:solidFill>
                <a:effectLst/>
                <a:uLnTx/>
                <a:uFillTx/>
                <a:latin typeface="+mn-lt"/>
                <a:ea typeface="+mn-ea"/>
                <a:cs typeface="+mn-cs"/>
              </a:rPr>
              <a:t> نيجيريا </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IQ" sz="2400" b="1" i="0" u="none" strike="noStrike" kern="1200" cap="none" spc="0" normalizeH="0" baseline="0" noProof="0" dirty="0">
                <a:ln>
                  <a:noFill/>
                </a:ln>
                <a:solidFill>
                  <a:srgbClr val="FFFF00"/>
                </a:solidFill>
                <a:effectLst/>
                <a:uLnTx/>
                <a:uFillTx/>
                <a:latin typeface="+mn-lt"/>
                <a:ea typeface="+mn-ea"/>
                <a:cs typeface="+mn-cs"/>
              </a:rPr>
              <a:t> جمهورية الكونغو </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IQ" sz="2400" b="1" i="0" u="none" strike="noStrike" kern="1200" cap="none" spc="0" normalizeH="0" baseline="0" noProof="0" dirty="0">
                <a:ln>
                  <a:noFill/>
                </a:ln>
                <a:solidFill>
                  <a:srgbClr val="FFFF00"/>
                </a:solidFill>
                <a:effectLst/>
                <a:uLnTx/>
                <a:uFillTx/>
                <a:latin typeface="+mn-lt"/>
                <a:ea typeface="+mn-ea"/>
                <a:cs typeface="+mn-cs"/>
              </a:rPr>
              <a:t> سيراليون </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IQ" sz="2400" b="1" i="0" u="none" strike="noStrike" kern="1200" cap="none" spc="0" normalizeH="0" baseline="0" noProof="0" dirty="0">
                <a:ln>
                  <a:noFill/>
                </a:ln>
                <a:solidFill>
                  <a:srgbClr val="FFFF00"/>
                </a:solidFill>
                <a:effectLst/>
                <a:uLnTx/>
                <a:uFillTx/>
                <a:latin typeface="Corbel" panose="020B0503020204020204"/>
                <a:ea typeface="+mn-ea"/>
                <a:cs typeface="Tahoma" panose="020B0604030504040204" pitchFamily="34" charset="0"/>
              </a:rPr>
              <a:t>غانا </a:t>
            </a:r>
            <a:endParaRPr kumimoji="0" lang="en-US" sz="24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barn(inVertical)">
                                      <p:cBhvr>
                                        <p:cTn id="11" dur="500"/>
                                        <p:tgtEl>
                                          <p:spTgt spid="5">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barn(inVertical)">
                                      <p:cBhvr>
                                        <p:cTn id="19" dur="500"/>
                                        <p:tgtEl>
                                          <p:spTgt spid="5">
                                            <p:txEl>
                                              <p:pRg st="3" end="3"/>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barn(inVertical)">
                                      <p:cBhvr>
                                        <p:cTn id="23" dur="500"/>
                                        <p:tgtEl>
                                          <p:spTgt spid="5">
                                            <p:txEl>
                                              <p:pRg st="4" end="4"/>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par>
                          <p:cTn id="28" fill="hold">
                            <p:stCondLst>
                              <p:cond delay="3000"/>
                            </p:stCondLst>
                            <p:childTnLst>
                              <p:par>
                                <p:cTn id="29" presetID="2" presetClass="entr" presetSubtype="4" fill="hold" grpId="0" nodeType="after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6">
                                            <p:txEl>
                                              <p:pRg st="1" end="1"/>
                                            </p:txEl>
                                          </p:spTgt>
                                        </p:tgtEl>
                                        <p:attrNameLst>
                                          <p:attrName>style.visibility</p:attrName>
                                        </p:attrNameLst>
                                      </p:cBhvr>
                                      <p:to>
                                        <p:strVal val="visible"/>
                                      </p:to>
                                    </p:set>
                                    <p:anim calcmode="lin" valueType="num">
                                      <p:cBhvr additive="base">
                                        <p:cTn id="36"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6">
                                            <p:txEl>
                                              <p:pRg st="2" end="2"/>
                                            </p:txEl>
                                          </p:spTgt>
                                        </p:tgtEl>
                                        <p:attrNameLst>
                                          <p:attrName>style.visibility</p:attrName>
                                        </p:attrNameLst>
                                      </p:cBhvr>
                                      <p:to>
                                        <p:strVal val="visible"/>
                                      </p:to>
                                    </p:set>
                                    <p:anim calcmode="lin" valueType="num">
                                      <p:cBhvr additive="base">
                                        <p:cTn id="4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43" fill="hold">
                            <p:stCondLst>
                              <p:cond delay="4500"/>
                            </p:stCondLst>
                            <p:childTnLst>
                              <p:par>
                                <p:cTn id="44" presetID="2" presetClass="entr" presetSubtype="4" fill="hold" grpId="0" nodeType="afterEffect">
                                  <p:stCondLst>
                                    <p:cond delay="0"/>
                                  </p:stCondLst>
                                  <p:childTnLst>
                                    <p:set>
                                      <p:cBhvr>
                                        <p:cTn id="45" dur="1" fill="hold">
                                          <p:stCondLst>
                                            <p:cond delay="0"/>
                                          </p:stCondLst>
                                        </p:cTn>
                                        <p:tgtEl>
                                          <p:spTgt spid="6">
                                            <p:txEl>
                                              <p:pRg st="3" end="3"/>
                                            </p:txEl>
                                          </p:spTgt>
                                        </p:tgtEl>
                                        <p:attrNameLst>
                                          <p:attrName>style.visibility</p:attrName>
                                        </p:attrNameLst>
                                      </p:cBhvr>
                                      <p:to>
                                        <p:strVal val="visible"/>
                                      </p:to>
                                    </p:set>
                                    <p:anim calcmode="lin" valueType="num">
                                      <p:cBhvr additive="base">
                                        <p:cTn id="46"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6">
                                            <p:txEl>
                                              <p:pRg st="4" end="4"/>
                                            </p:txEl>
                                          </p:spTgt>
                                        </p:tgtEl>
                                        <p:attrNameLst>
                                          <p:attrName>style.visibility</p:attrName>
                                        </p:attrNameLst>
                                      </p:cBhvr>
                                      <p:to>
                                        <p:strVal val="visible"/>
                                      </p:to>
                                    </p:set>
                                    <p:anim calcmode="lin" valueType="num">
                                      <p:cBhvr additive="base">
                                        <p:cTn id="5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4" fill="hold" grpId="0" nodeType="afterEffect">
                                  <p:stCondLst>
                                    <p:cond delay="0"/>
                                  </p:stCondLst>
                                  <p:childTnLst>
                                    <p:set>
                                      <p:cBhvr>
                                        <p:cTn id="55" dur="1" fill="hold">
                                          <p:stCondLst>
                                            <p:cond delay="0"/>
                                          </p:stCondLst>
                                        </p:cTn>
                                        <p:tgtEl>
                                          <p:spTgt spid="6">
                                            <p:txEl>
                                              <p:pRg st="5" end="5"/>
                                            </p:txEl>
                                          </p:spTgt>
                                        </p:tgtEl>
                                        <p:attrNameLst>
                                          <p:attrName>style.visibility</p:attrName>
                                        </p:attrNameLst>
                                      </p:cBhvr>
                                      <p:to>
                                        <p:strVal val="visible"/>
                                      </p:to>
                                    </p:set>
                                    <p:anim calcmode="lin" valueType="num">
                                      <p:cBhvr additive="base">
                                        <p:cTn id="56"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marL="36576" indent="0" algn="r">
              <a:buNone/>
            </a:pPr>
            <a:r>
              <a:rPr lang="ar-IQ" dirty="0"/>
              <a:t> </a:t>
            </a:r>
            <a:r>
              <a:rPr lang="ar-IQ" b="1" dirty="0">
                <a:solidFill>
                  <a:schemeClr val="accent2">
                    <a:lumMod val="60000"/>
                    <a:lumOff val="40000"/>
                  </a:schemeClr>
                </a:solidFill>
              </a:rPr>
              <a:t>أعداد إصابات جدري القرود في العالم التي سجلت ابتداء من شهر يناير, 2022</a:t>
            </a:r>
            <a:r>
              <a:rPr lang="ar-IQ" dirty="0"/>
              <a:t>، </a:t>
            </a:r>
          </a:p>
          <a:p>
            <a:pPr algn="r"/>
            <a:r>
              <a:rPr lang="ar-IQ" dirty="0"/>
              <a:t>إصابة واحدة من جدري القرود في المغرب</a:t>
            </a:r>
          </a:p>
          <a:p>
            <a:pPr algn="r"/>
            <a:r>
              <a:rPr lang="ar-IQ" dirty="0"/>
              <a:t>.4 إصابات بجدري القرود في لبنان</a:t>
            </a:r>
          </a:p>
          <a:p>
            <a:pPr algn="r"/>
            <a:r>
              <a:rPr lang="ar-IQ" dirty="0"/>
              <a:t>.3 إصابات بجدري القرود بالسعودية</a:t>
            </a:r>
          </a:p>
          <a:p>
            <a:pPr algn="r"/>
            <a:r>
              <a:rPr lang="ar-IQ" dirty="0"/>
              <a:t>.133 إصابة بمرض جدري القردة في فلسطين</a:t>
            </a:r>
          </a:p>
          <a:p>
            <a:pPr algn="r"/>
            <a:r>
              <a:rPr lang="ar-IQ" dirty="0"/>
              <a:t>.16 إصابة بجدري القرود في الإمارات</a:t>
            </a:r>
          </a:p>
          <a:p>
            <a:pPr algn="r"/>
            <a:r>
              <a:rPr lang="ar-IQ" dirty="0"/>
              <a:t>.إصابتان بجدري القرود في قطر.</a:t>
            </a:r>
          </a:p>
          <a:p>
            <a:pPr algn="r"/>
            <a:r>
              <a:rPr lang="ar-IQ" dirty="0"/>
              <a:t> وسجلت أيضا إصابات متفرقة في مصر والأردن العراق وتونس واليمن </a:t>
            </a:r>
          </a:p>
          <a:p>
            <a:pPr algn="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765B-CEB1-846F-E7BF-2050AF8B44A3}"/>
              </a:ext>
            </a:extLst>
          </p:cNvPr>
          <p:cNvSpPr>
            <a:spLocks noGrp="1"/>
          </p:cNvSpPr>
          <p:nvPr>
            <p:ph type="title"/>
          </p:nvPr>
        </p:nvSpPr>
        <p:spPr>
          <a:xfrm>
            <a:off x="0" y="-99392"/>
            <a:ext cx="9144000" cy="6840759"/>
          </a:xfrm>
        </p:spPr>
        <p:txBody>
          <a:bodyPr>
            <a:normAutofit/>
          </a:bodyPr>
          <a:lstStyle/>
          <a:p>
            <a:pPr algn="r">
              <a:lnSpc>
                <a:spcPct val="200000"/>
              </a:lnSpc>
            </a:pPr>
            <a:br>
              <a:rPr lang="ar-IQ" sz="2400" dirty="0">
                <a:solidFill>
                  <a:schemeClr val="tx1"/>
                </a:solidFill>
              </a:rPr>
            </a:br>
            <a:r>
              <a:rPr lang="ar-IQ" sz="2400" dirty="0">
                <a:solidFill>
                  <a:schemeClr val="tx1"/>
                </a:solidFill>
              </a:rPr>
              <a:t>سجلت الولايات المتحدة الأمريكية أعلى عدد لإصابات جدري القرود حول العالم والذي يبلغ35000</a:t>
            </a:r>
            <a:br>
              <a:rPr lang="ar-IQ" sz="2400" dirty="0">
                <a:solidFill>
                  <a:schemeClr val="tx1"/>
                </a:solidFill>
              </a:rPr>
            </a:br>
            <a:r>
              <a:rPr lang="ar-IQ" sz="2400" dirty="0">
                <a:solidFill>
                  <a:srgbClr val="FFFF00"/>
                </a:solidFill>
              </a:rPr>
              <a:t>4,298 إصابة بجدري القرود في إسبانيا</a:t>
            </a:r>
            <a:br>
              <a:rPr lang="ar-IQ" sz="2400" dirty="0">
                <a:solidFill>
                  <a:srgbClr val="FFFF00"/>
                </a:solidFill>
              </a:rPr>
            </a:br>
            <a:r>
              <a:rPr lang="ar-IQ" sz="2400" dirty="0">
                <a:solidFill>
                  <a:srgbClr val="FFFF00"/>
                </a:solidFill>
              </a:rPr>
              <a:t>2,595 إصابة بجدري القرود في ألمانيا.</a:t>
            </a:r>
            <a:br>
              <a:rPr lang="ar-IQ" sz="2400" dirty="0">
                <a:solidFill>
                  <a:srgbClr val="FFFF00"/>
                </a:solidFill>
              </a:rPr>
            </a:br>
            <a:r>
              <a:rPr lang="ar-IQ" sz="2400" dirty="0">
                <a:solidFill>
                  <a:srgbClr val="FFFF00"/>
                </a:solidFill>
              </a:rPr>
              <a:t>2,546 إصابة بجدري القرود في بريطانيا.</a:t>
            </a:r>
            <a:br>
              <a:rPr lang="ar-IQ" sz="2400" dirty="0">
                <a:solidFill>
                  <a:srgbClr val="FFFF00"/>
                </a:solidFill>
              </a:rPr>
            </a:br>
            <a:r>
              <a:rPr lang="ar-IQ" sz="2400" dirty="0">
                <a:solidFill>
                  <a:srgbClr val="FFFF00"/>
                </a:solidFill>
              </a:rPr>
              <a:t>1955 إصابة بجدري القردة في فرنسا.</a:t>
            </a:r>
            <a:br>
              <a:rPr lang="ar-IQ" sz="2400" dirty="0">
                <a:solidFill>
                  <a:srgbClr val="FFFF00"/>
                </a:solidFill>
              </a:rPr>
            </a:br>
            <a:r>
              <a:rPr lang="ar-IQ" sz="2400" dirty="0">
                <a:solidFill>
                  <a:srgbClr val="FFFF00"/>
                </a:solidFill>
              </a:rPr>
              <a:t>879 إصابة بجدري القرود في هولندا.</a:t>
            </a:r>
            <a:br>
              <a:rPr lang="ar-IQ" sz="2400" dirty="0">
                <a:solidFill>
                  <a:srgbClr val="FFFF00"/>
                </a:solidFill>
              </a:rPr>
            </a:br>
            <a:r>
              <a:rPr lang="ar-IQ" sz="2400" dirty="0">
                <a:solidFill>
                  <a:srgbClr val="FFFF00"/>
                </a:solidFill>
              </a:rPr>
              <a:t>497 إصابة بجدري القرود في إيطاليا</a:t>
            </a:r>
            <a:endParaRPr lang="en-US" sz="2400" dirty="0">
              <a:solidFill>
                <a:srgbClr val="FFFF00"/>
              </a:solidFill>
            </a:endParaRPr>
          </a:p>
        </p:txBody>
      </p:sp>
    </p:spTree>
    <p:extLst>
      <p:ext uri="{BB962C8B-B14F-4D97-AF65-F5344CB8AC3E}">
        <p14:creationId xmlns:p14="http://schemas.microsoft.com/office/powerpoint/2010/main" val="2390028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r" rtl="1">
              <a:buNone/>
            </a:pPr>
            <a:r>
              <a:rPr lang="ar-IQ" sz="4000" dirty="0">
                <a:solidFill>
                  <a:srgbClr val="FFFF00"/>
                </a:solidFill>
              </a:rPr>
              <a:t>الجوانب المطمئنة.... </a:t>
            </a:r>
          </a:p>
          <a:p>
            <a:pPr algn="r" rtl="1"/>
            <a:r>
              <a:rPr lang="ar-IQ" sz="4000" dirty="0"/>
              <a:t>1- </a:t>
            </a:r>
            <a:r>
              <a:rPr lang="ar-IQ" sz="3200" dirty="0"/>
              <a:t>هذا ليس بمرض كرونا وخطورته </a:t>
            </a:r>
            <a:endParaRPr lang="ar-SA" sz="3200" dirty="0"/>
          </a:p>
          <a:p>
            <a:pPr algn="r" rtl="1"/>
            <a:r>
              <a:rPr lang="ar-IQ" sz="3200" dirty="0">
                <a:solidFill>
                  <a:srgbClr val="FFFF00"/>
                </a:solidFill>
              </a:rPr>
              <a:t>2-لقاح الجدري البشري السابق يوفر حماية ضد مرض جدري القرود بنسبة 85% حيث اغلب المصابين يمكن شفائهم خلال 2-4 اسبوع </a:t>
            </a:r>
            <a:endParaRPr lang="ar-SA" sz="3200" dirty="0">
              <a:solidFill>
                <a:srgbClr val="FFFF00"/>
              </a:solidFill>
            </a:endParaRPr>
          </a:p>
          <a:p>
            <a:pPr algn="r" rtl="1"/>
            <a:r>
              <a:rPr lang="ar-IQ" sz="2600" dirty="0"/>
              <a:t>ولكن المشكلة هنا في جيل اعمار الثمانيات والتسعينات والأعمار الحالية التي لم تأخذ لقاح الجدري البشري لتوقف اعطاء اللقاح والسيطرة على المرض لذى قد تكون هذه الفئات العمرية اكثر عرضة لخطورة التعرض لجدري القرود </a:t>
            </a:r>
          </a:p>
          <a:p>
            <a:pPr algn="r" rtl="1"/>
            <a:r>
              <a:rPr lang="ar-IQ" sz="2400" b="0" i="0" dirty="0">
                <a:solidFill>
                  <a:schemeClr val="accent2">
                    <a:lumMod val="60000"/>
                    <a:lumOff val="40000"/>
                  </a:schemeClr>
                </a:solidFill>
                <a:effectLst/>
                <a:latin typeface="Noto Sans" panose="020B0502040504020204" pitchFamily="34" charset="0"/>
              </a:rPr>
              <a:t>وتوصي المنظمة حالياً بإعطاء اللقاح </a:t>
            </a:r>
            <a:r>
              <a:rPr lang="en-US" sz="2400" b="0" i="0" dirty="0">
                <a:solidFill>
                  <a:schemeClr val="accent2">
                    <a:lumMod val="60000"/>
                    <a:lumOff val="40000"/>
                  </a:schemeClr>
                </a:solidFill>
                <a:effectLst/>
                <a:latin typeface="Noto Sans" panose="020B0502040504020204" pitchFamily="34" charset="0"/>
              </a:rPr>
              <a:t>MVA-BN </a:t>
            </a:r>
            <a:r>
              <a:rPr lang="ar-IQ" sz="2400" b="0" i="0" dirty="0">
                <a:solidFill>
                  <a:schemeClr val="accent2">
                    <a:lumMod val="60000"/>
                    <a:lumOff val="40000"/>
                  </a:schemeClr>
                </a:solidFill>
                <a:effectLst/>
                <a:latin typeface="Noto Sans" panose="020B0502040504020204" pitchFamily="34" charset="0"/>
              </a:rPr>
              <a:t>أو اللقاح </a:t>
            </a:r>
            <a:r>
              <a:rPr lang="en-US" sz="2400" b="0" i="0" dirty="0">
                <a:solidFill>
                  <a:schemeClr val="accent2">
                    <a:lumMod val="60000"/>
                    <a:lumOff val="40000"/>
                  </a:schemeClr>
                </a:solidFill>
                <a:effectLst/>
                <a:latin typeface="Noto Sans" panose="020B0502040504020204" pitchFamily="34" charset="0"/>
              </a:rPr>
              <a:t>LC16 </a:t>
            </a:r>
            <a:r>
              <a:rPr lang="ar-IQ" sz="2400" b="0" i="0" dirty="0">
                <a:solidFill>
                  <a:schemeClr val="accent2">
                    <a:lumMod val="60000"/>
                    <a:lumOff val="40000"/>
                  </a:schemeClr>
                </a:solidFill>
                <a:effectLst/>
                <a:latin typeface="Noto Sans" panose="020B0502040504020204" pitchFamily="34" charset="0"/>
              </a:rPr>
              <a:t>للأشخاص المعرضين للإصابة </a:t>
            </a:r>
            <a:r>
              <a:rPr lang="ar-IQ" sz="2400" b="0" i="0" dirty="0" err="1">
                <a:solidFill>
                  <a:schemeClr val="accent2">
                    <a:lumMod val="60000"/>
                    <a:lumOff val="40000"/>
                  </a:schemeClr>
                </a:solidFill>
                <a:effectLst/>
                <a:latin typeface="Noto Sans" panose="020B0502040504020204" pitchFamily="34" charset="0"/>
              </a:rPr>
              <a:t>بالإمبوكس</a:t>
            </a:r>
            <a:r>
              <a:rPr lang="ar-IQ" sz="2400" b="0" i="0" dirty="0">
                <a:solidFill>
                  <a:schemeClr val="accent2">
                    <a:lumMod val="60000"/>
                    <a:lumOff val="40000"/>
                  </a:schemeClr>
                </a:solidFill>
                <a:effectLst/>
                <a:latin typeface="Noto Sans" panose="020B0502040504020204" pitchFamily="34" charset="0"/>
              </a:rPr>
              <a:t> أثناء اندلاع المرض. كما يمكن إعطاء اللقاح </a:t>
            </a:r>
            <a:r>
              <a:rPr lang="en-US" sz="2400" b="0" i="0" dirty="0">
                <a:solidFill>
                  <a:schemeClr val="accent2">
                    <a:lumMod val="60000"/>
                    <a:lumOff val="40000"/>
                  </a:schemeClr>
                </a:solidFill>
                <a:effectLst/>
                <a:latin typeface="Noto Sans" panose="020B0502040504020204" pitchFamily="34" charset="0"/>
              </a:rPr>
              <a:t>ACAM2000 </a:t>
            </a:r>
            <a:r>
              <a:rPr lang="ar-IQ" sz="2400" b="0" i="0" dirty="0">
                <a:solidFill>
                  <a:schemeClr val="accent2">
                    <a:lumMod val="60000"/>
                    <a:lumOff val="40000"/>
                  </a:schemeClr>
                </a:solidFill>
                <a:effectLst/>
                <a:latin typeface="Noto Sans" panose="020B0502040504020204" pitchFamily="34" charset="0"/>
              </a:rPr>
              <a:t>لفئة معنية من الناس بناءً على تقييم حالاتهم الفردية وعندما لا تتوافر لقاحات أخرى.</a:t>
            </a:r>
            <a:endParaRPr lang="ar-IQ" sz="2400" dirty="0">
              <a:solidFill>
                <a:schemeClr val="accent2">
                  <a:lumMod val="60000"/>
                  <a:lumOff val="40000"/>
                </a:schemeClr>
              </a:solidFill>
            </a:endParaRPr>
          </a:p>
          <a:p>
            <a:pPr algn="r" rtl="1"/>
            <a:endParaRPr lang="en-US" sz="4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lstStyle/>
          <a:p>
            <a:pPr algn="r"/>
            <a:r>
              <a:rPr lang="ar-IQ" b="1" dirty="0">
                <a:solidFill>
                  <a:srgbClr val="FFFF00"/>
                </a:solidFill>
              </a:rPr>
              <a:t>طرائق العلاج </a:t>
            </a:r>
          </a:p>
          <a:p>
            <a:pPr algn="r" rtl="1"/>
            <a:r>
              <a:rPr lang="ar-IQ" sz="4000" u="sng" dirty="0">
                <a:solidFill>
                  <a:srgbClr val="FFFF00"/>
                </a:solidFill>
              </a:rPr>
              <a:t>مضادات </a:t>
            </a:r>
            <a:r>
              <a:rPr lang="ar-IQ" sz="4000" u="sng" dirty="0" err="1">
                <a:solidFill>
                  <a:srgbClr val="FFFF00"/>
                </a:solidFill>
              </a:rPr>
              <a:t>الفيروسات:</a:t>
            </a:r>
            <a:r>
              <a:rPr lang="ar-IQ" sz="4000" u="sng" dirty="0">
                <a:solidFill>
                  <a:srgbClr val="FFFF00"/>
                </a:solidFill>
              </a:rPr>
              <a:t> </a:t>
            </a:r>
          </a:p>
          <a:p>
            <a:pPr marL="514350" indent="-514350" algn="r" rtl="1">
              <a:buFont typeface="+mj-lt"/>
              <a:buAutoNum type="arabicPeriod"/>
            </a:pPr>
            <a:r>
              <a:rPr lang="en-US" dirty="0">
                <a:solidFill>
                  <a:srgbClr val="FFFF00"/>
                </a:solidFill>
              </a:rPr>
              <a:t>Tecovirimat</a:t>
            </a:r>
            <a:r>
              <a:rPr lang="ar-IQ" dirty="0">
                <a:solidFill>
                  <a:srgbClr val="FFFF00"/>
                </a:solidFill>
              </a:rPr>
              <a:t> </a:t>
            </a:r>
            <a:r>
              <a:rPr lang="ar-IQ" dirty="0" err="1">
                <a:solidFill>
                  <a:srgbClr val="FFFF00"/>
                </a:solidFill>
              </a:rPr>
              <a:t>تيكو</a:t>
            </a:r>
            <a:r>
              <a:rPr lang="ar-IQ" dirty="0">
                <a:solidFill>
                  <a:srgbClr val="FFFF00"/>
                </a:solidFill>
              </a:rPr>
              <a:t> </a:t>
            </a:r>
            <a:r>
              <a:rPr lang="ar-IQ" dirty="0" err="1">
                <a:solidFill>
                  <a:srgbClr val="FFFF00"/>
                </a:solidFill>
              </a:rPr>
              <a:t>فيريمات</a:t>
            </a:r>
            <a:r>
              <a:rPr lang="ar-IQ" dirty="0">
                <a:solidFill>
                  <a:srgbClr val="FFFF00"/>
                </a:solidFill>
              </a:rPr>
              <a:t> </a:t>
            </a:r>
            <a:endParaRPr lang="en-US" dirty="0">
              <a:solidFill>
                <a:srgbClr val="FFFF00"/>
              </a:solidFill>
            </a:endParaRPr>
          </a:p>
          <a:p>
            <a:pPr marL="514350" indent="-514350" algn="r" rtl="1">
              <a:buFont typeface="+mj-lt"/>
              <a:buAutoNum type="arabicPeriod"/>
            </a:pPr>
            <a:r>
              <a:rPr lang="en-US" dirty="0">
                <a:solidFill>
                  <a:srgbClr val="FFFF00"/>
                </a:solidFill>
              </a:rPr>
              <a:t>  </a:t>
            </a:r>
            <a:r>
              <a:rPr lang="en-US" dirty="0" err="1">
                <a:solidFill>
                  <a:srgbClr val="FFFF00"/>
                </a:solidFill>
              </a:rPr>
              <a:t>Cidofovir</a:t>
            </a:r>
            <a:r>
              <a:rPr lang="en-US" dirty="0">
                <a:solidFill>
                  <a:srgbClr val="FFFF00"/>
                </a:solidFill>
              </a:rPr>
              <a:t> or </a:t>
            </a:r>
            <a:r>
              <a:rPr lang="en-US" dirty="0" err="1">
                <a:solidFill>
                  <a:srgbClr val="FFFF00"/>
                </a:solidFill>
              </a:rPr>
              <a:t>Brincidofovir</a:t>
            </a:r>
            <a:endParaRPr lang="en-US" dirty="0">
              <a:solidFill>
                <a:srgbClr val="FFFF00"/>
              </a:solidFill>
            </a:endParaRPr>
          </a:p>
          <a:p>
            <a:pPr algn="r" rtl="1"/>
            <a:r>
              <a:rPr lang="ar-IQ" sz="4000" u="sng" dirty="0">
                <a:solidFill>
                  <a:srgbClr val="FFFF00"/>
                </a:solidFill>
              </a:rPr>
              <a:t>الرعاية الصحية </a:t>
            </a:r>
            <a:r>
              <a:rPr lang="ar-IQ" sz="4000" u="sng" dirty="0" err="1">
                <a:solidFill>
                  <a:srgbClr val="FFFF00"/>
                </a:solidFill>
              </a:rPr>
              <a:t>الداعمة:</a:t>
            </a:r>
            <a:r>
              <a:rPr lang="ar-IQ" sz="4000" u="sng" dirty="0">
                <a:solidFill>
                  <a:srgbClr val="FFFF00"/>
                </a:solidFill>
              </a:rPr>
              <a:t> </a:t>
            </a:r>
          </a:p>
          <a:p>
            <a:pPr marL="514350" indent="-514350" algn="r" rtl="1">
              <a:buFont typeface="+mj-lt"/>
              <a:buAutoNum type="arabicPeriod"/>
            </a:pPr>
            <a:r>
              <a:rPr lang="ar-IQ" dirty="0">
                <a:solidFill>
                  <a:srgbClr val="FFFF00"/>
                </a:solidFill>
              </a:rPr>
              <a:t>خافضات الحرارة</a:t>
            </a:r>
          </a:p>
          <a:p>
            <a:pPr marL="514350" indent="-514350" algn="r" rtl="1">
              <a:buFont typeface="+mj-lt"/>
              <a:buAutoNum type="arabicPeriod"/>
            </a:pPr>
            <a:r>
              <a:rPr lang="ar-IQ" dirty="0">
                <a:solidFill>
                  <a:srgbClr val="FFFF00"/>
                </a:solidFill>
              </a:rPr>
              <a:t>توازن السوائل </a:t>
            </a:r>
          </a:p>
          <a:p>
            <a:pPr marL="514350" indent="-514350" algn="r" rtl="1">
              <a:buFont typeface="+mj-lt"/>
              <a:buAutoNum type="arabicPeriod"/>
            </a:pPr>
            <a:r>
              <a:rPr lang="ar-IQ" dirty="0" err="1">
                <a:solidFill>
                  <a:srgbClr val="FFFF00"/>
                </a:solidFill>
              </a:rPr>
              <a:t>الأكسجة</a:t>
            </a:r>
            <a:r>
              <a:rPr lang="ar-IQ" dirty="0">
                <a:solidFill>
                  <a:srgbClr val="FFFF00"/>
                </a:solidFill>
              </a:rPr>
              <a:t> </a:t>
            </a:r>
          </a:p>
          <a:p>
            <a:pPr marL="514350" indent="-514350" algn="r" rtl="1">
              <a:buFont typeface="+mj-lt"/>
              <a:buAutoNum type="arabicPeriod"/>
            </a:pPr>
            <a:r>
              <a:rPr lang="ar-IQ" dirty="0">
                <a:solidFill>
                  <a:srgbClr val="FFFF00"/>
                </a:solidFill>
              </a:rPr>
              <a:t>المضادات الحيوية</a:t>
            </a:r>
          </a:p>
          <a:p>
            <a:pPr algn="r" rtl="1"/>
            <a:r>
              <a:rPr lang="ar-IQ" sz="3200" dirty="0" err="1">
                <a:solidFill>
                  <a:srgbClr val="FFFF00"/>
                </a:solidFill>
              </a:rPr>
              <a:t>الغلوبيولين</a:t>
            </a:r>
            <a:r>
              <a:rPr lang="ar-IQ" sz="3200" dirty="0">
                <a:solidFill>
                  <a:srgbClr val="FFFF00"/>
                </a:solidFill>
              </a:rPr>
              <a:t> المناعي </a:t>
            </a:r>
            <a:r>
              <a:rPr lang="en-US" sz="3200" dirty="0">
                <a:solidFill>
                  <a:srgbClr val="FFFF00"/>
                </a:solidFill>
              </a:rPr>
              <a:t>VIG)</a:t>
            </a:r>
            <a:r>
              <a:rPr lang="ar-IQ" sz="3200" dirty="0" err="1">
                <a:solidFill>
                  <a:srgbClr val="FFFF00"/>
                </a:solidFill>
              </a:rPr>
              <a:t>).</a:t>
            </a:r>
            <a:r>
              <a:rPr lang="ar-IQ" sz="3200" dirty="0">
                <a:solidFill>
                  <a:srgbClr val="FFFF00"/>
                </a:solidFill>
              </a:rPr>
              <a:t>  </a:t>
            </a:r>
          </a:p>
          <a:p>
            <a:pPr marL="514350" indent="-514350" algn="r" rtl="1">
              <a:buFont typeface="+mj-lt"/>
              <a:buAutoNum type="arabicPeriod"/>
            </a:pPr>
            <a:endParaRPr lang="en-US" dirty="0">
              <a:solidFill>
                <a:srgbClr val="FFFF00"/>
              </a:solidFill>
            </a:endParaRPr>
          </a:p>
          <a:p>
            <a:pPr>
              <a:buNone/>
            </a:pPr>
            <a:endParaRPr lang="en-US" dirty="0">
              <a:solidFill>
                <a:srgbClr val="FFFF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lnSpcReduction="10000"/>
          </a:bodyPr>
          <a:lstStyle/>
          <a:p>
            <a:pPr algn="r" rtl="1">
              <a:buNone/>
            </a:pPr>
            <a:r>
              <a:rPr lang="ar-IQ" sz="4000" dirty="0">
                <a:solidFill>
                  <a:srgbClr val="FFFF00"/>
                </a:solidFill>
              </a:rPr>
              <a:t>طرائق السيطرة على المرض</a:t>
            </a:r>
          </a:p>
          <a:p>
            <a:pPr algn="r" rtl="1"/>
            <a:r>
              <a:rPr lang="ar-IQ" sz="3600" dirty="0"/>
              <a:t>الاجراءات المتبعة في </a:t>
            </a:r>
            <a:r>
              <a:rPr lang="ar-IQ" sz="3600" dirty="0" err="1"/>
              <a:t>طراءق</a:t>
            </a:r>
            <a:r>
              <a:rPr lang="ar-IQ" sz="3600" dirty="0"/>
              <a:t> السيطرة لكورونا من غسل اليدين بالصابون وتطهير الاسطح </a:t>
            </a:r>
          </a:p>
          <a:p>
            <a:pPr algn="r" rtl="1"/>
            <a:r>
              <a:rPr lang="ar-IQ" sz="3600" dirty="0">
                <a:solidFill>
                  <a:srgbClr val="FFFF00"/>
                </a:solidFill>
              </a:rPr>
              <a:t>تجنب التلامس مع الحيوانات وبخاصة القوارض والقرود </a:t>
            </a:r>
          </a:p>
          <a:p>
            <a:pPr algn="r" rtl="1"/>
            <a:r>
              <a:rPr lang="ar-IQ" sz="3600" dirty="0"/>
              <a:t>عزل المصابين وعلاج الاعراض </a:t>
            </a:r>
            <a:r>
              <a:rPr lang="ar-IQ" sz="3600" dirty="0" err="1"/>
              <a:t>السريرية</a:t>
            </a:r>
            <a:r>
              <a:rPr lang="ar-IQ" sz="3600" dirty="0"/>
              <a:t> وتتبع المخالطين </a:t>
            </a:r>
          </a:p>
          <a:p>
            <a:pPr algn="r" rtl="1"/>
            <a:r>
              <a:rPr lang="ar-IQ" sz="3600" dirty="0"/>
              <a:t>توعية الاطباء </a:t>
            </a:r>
            <a:r>
              <a:rPr lang="ar-IQ" sz="3600" dirty="0" err="1"/>
              <a:t>والاطباء</a:t>
            </a:r>
            <a:r>
              <a:rPr lang="ar-IQ" sz="3600" dirty="0"/>
              <a:t> البيطريين </a:t>
            </a:r>
            <a:r>
              <a:rPr lang="ar-IQ" sz="3600" dirty="0" err="1"/>
              <a:t>باعراض</a:t>
            </a:r>
            <a:r>
              <a:rPr lang="ar-IQ" sz="3600" dirty="0"/>
              <a:t> المرض وطرائق تشخيصه وكيفية تجنب الاصابة </a:t>
            </a:r>
            <a:endParaRPr lang="ar-SA" sz="3600" dirty="0"/>
          </a:p>
          <a:p>
            <a:pPr algn="r" rtl="1"/>
            <a:r>
              <a:rPr lang="ar-IQ" sz="3600" dirty="0">
                <a:solidFill>
                  <a:srgbClr val="FFFF00"/>
                </a:solidFill>
              </a:rPr>
              <a:t>فرض قيود على تجارة الحيوانات، وقد يسهم تقييد عمليات نقل </a:t>
            </a:r>
            <a:r>
              <a:rPr lang="ar-IQ" sz="3600" dirty="0" err="1">
                <a:solidFill>
                  <a:srgbClr val="FFFF00"/>
                </a:solidFill>
              </a:rPr>
              <a:t>الثديات</a:t>
            </a:r>
            <a:r>
              <a:rPr lang="ar-IQ" sz="3600" dirty="0">
                <a:solidFill>
                  <a:srgbClr val="FFFF00"/>
                </a:solidFill>
              </a:rPr>
              <a:t> الأفريقية الصغيرة والقردة أو فرض حظر على نقلها إسهاما فعالا في إبطاء وتيرة اتساع نطاق انتشار الفيروس إلى خارج أفريقيا.</a:t>
            </a:r>
            <a:endParaRPr lang="en-US" sz="3600" dirty="0">
              <a:solidFill>
                <a:srgbClr val="FFFF00"/>
              </a:solidFill>
            </a:endParaRPr>
          </a:p>
          <a:p>
            <a:pPr algn="r" rtl="1"/>
            <a:endParaRPr lang="ar-IQ" sz="4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lstStyle/>
          <a:p>
            <a:pPr marL="514350" indent="-514350" algn="r" rtl="1"/>
            <a:r>
              <a:rPr lang="ar-IQ" sz="3200" dirty="0">
                <a:solidFill>
                  <a:srgbClr val="FFFF00"/>
                </a:solidFill>
              </a:rPr>
              <a:t>القتل الرحيم للحيوانات المصابة أو الملامسة.</a:t>
            </a:r>
            <a:endParaRPr lang="ar-SA" sz="3200" dirty="0">
              <a:solidFill>
                <a:srgbClr val="FFFF00"/>
              </a:solidFill>
            </a:endParaRPr>
          </a:p>
          <a:p>
            <a:pPr marL="514350" indent="-514350" algn="r" rtl="1"/>
            <a:endParaRPr lang="ar-IQ" sz="3200" dirty="0">
              <a:solidFill>
                <a:srgbClr val="FFFF00"/>
              </a:solidFill>
            </a:endParaRPr>
          </a:p>
          <a:p>
            <a:pPr marL="514350" indent="-514350" algn="r" rtl="1"/>
            <a:r>
              <a:rPr lang="ar-IQ" sz="3200" dirty="0">
                <a:solidFill>
                  <a:srgbClr val="FFFF00"/>
                </a:solidFill>
              </a:rPr>
              <a:t>الحجر الصحي لمدة 6 أسابيع</a:t>
            </a:r>
            <a:r>
              <a:rPr lang="ar-SA" sz="3200" dirty="0">
                <a:solidFill>
                  <a:srgbClr val="FFFF00"/>
                </a:solidFill>
              </a:rPr>
              <a:t> على الاقل </a:t>
            </a:r>
            <a:r>
              <a:rPr lang="ar-IQ" sz="3200" dirty="0" err="1">
                <a:solidFill>
                  <a:srgbClr val="FFFF00"/>
                </a:solidFill>
              </a:rPr>
              <a:t>.</a:t>
            </a:r>
            <a:endParaRPr lang="ar-SA" sz="3200" dirty="0">
              <a:solidFill>
                <a:srgbClr val="FFFF00"/>
              </a:solidFill>
            </a:endParaRPr>
          </a:p>
          <a:p>
            <a:pPr marL="514350" indent="-514350" algn="r" rtl="1"/>
            <a:endParaRPr lang="ar-IQ" sz="3200" dirty="0">
              <a:solidFill>
                <a:srgbClr val="FFFF00"/>
              </a:solidFill>
            </a:endParaRPr>
          </a:p>
          <a:p>
            <a:pPr marL="514350" indent="-514350" algn="r" rtl="1"/>
            <a:r>
              <a:rPr lang="ar-IQ" sz="3200" dirty="0">
                <a:solidFill>
                  <a:srgbClr val="FFFF00"/>
                </a:solidFill>
              </a:rPr>
              <a:t>التلقيح بلقاح </a:t>
            </a:r>
            <a:r>
              <a:rPr lang="ar-IQ" sz="3200" dirty="0" err="1">
                <a:solidFill>
                  <a:srgbClr val="FFFF00"/>
                </a:solidFill>
              </a:rPr>
              <a:t>الجدري (</a:t>
            </a:r>
            <a:r>
              <a:rPr lang="en-US" sz="3200" dirty="0">
                <a:solidFill>
                  <a:srgbClr val="FFFF00"/>
                </a:solidFill>
              </a:rPr>
              <a:t>Smallpox vaccine</a:t>
            </a:r>
            <a:r>
              <a:rPr lang="ar-IQ" sz="3200" dirty="0">
                <a:solidFill>
                  <a:srgbClr val="FFFF00"/>
                </a:solidFill>
              </a:rPr>
              <a:t>)او اللقاحات </a:t>
            </a:r>
            <a:r>
              <a:rPr lang="ar-IQ" sz="3200">
                <a:solidFill>
                  <a:srgbClr val="FFFF00"/>
                </a:solidFill>
              </a:rPr>
              <a:t>الأخرى المسموح بها الان  </a:t>
            </a:r>
            <a:endParaRPr lang="ar-IQ" sz="3200" dirty="0">
              <a:solidFill>
                <a:srgbClr val="FFFF00"/>
              </a:solidFill>
            </a:endParaRPr>
          </a:p>
          <a:p>
            <a:pPr algn="r" rtl="1">
              <a:buClr>
                <a:schemeClr val="bg1"/>
              </a:buClr>
              <a:buFont typeface="Wingdings" panose="05000000000000000000" pitchFamily="2" charset="2"/>
              <a:buChar char="v"/>
            </a:pPr>
            <a:r>
              <a:rPr lang="ar-IQ" sz="3200" dirty="0">
                <a:solidFill>
                  <a:srgbClr val="FFFF00"/>
                </a:solidFill>
              </a:rPr>
              <a:t>"تلقيح الأشخاص ذوي الأولوية </a:t>
            </a:r>
            <a:r>
              <a:rPr lang="ar-IQ" sz="3200" dirty="0" err="1">
                <a:solidFill>
                  <a:srgbClr val="FFFF00"/>
                </a:solidFill>
              </a:rPr>
              <a:t>القصوى"</a:t>
            </a:r>
            <a:r>
              <a:rPr lang="ar-IQ" sz="3200" dirty="0">
                <a:solidFill>
                  <a:srgbClr val="FFFF00"/>
                </a:solidFill>
              </a:rPr>
              <a:t> </a:t>
            </a:r>
            <a:endParaRPr lang="ar-SA" sz="3200" dirty="0">
              <a:solidFill>
                <a:srgbClr val="FFFF00"/>
              </a:solidFill>
            </a:endParaRPr>
          </a:p>
          <a:p>
            <a:pPr algn="r" rtl="1">
              <a:buClr>
                <a:schemeClr val="bg1"/>
              </a:buClr>
              <a:buFont typeface="Wingdings" panose="05000000000000000000" pitchFamily="2" charset="2"/>
              <a:buChar char="v"/>
            </a:pPr>
            <a:endParaRPr lang="ar-IQ" sz="3200" dirty="0">
              <a:solidFill>
                <a:srgbClr val="FFFF00"/>
              </a:solidFill>
            </a:endParaRPr>
          </a:p>
          <a:p>
            <a:pPr marL="742950" indent="-742950" algn="r" rtl="1">
              <a:buClr>
                <a:schemeClr val="bg1"/>
              </a:buClr>
            </a:pPr>
            <a:r>
              <a:rPr lang="ar-IQ" sz="3200" dirty="0">
                <a:solidFill>
                  <a:srgbClr val="FFFF00"/>
                </a:solidFill>
              </a:rPr>
              <a:t> </a:t>
            </a:r>
            <a:r>
              <a:rPr lang="ar-IQ" sz="3600" dirty="0" err="1">
                <a:solidFill>
                  <a:srgbClr val="FFFF00"/>
                </a:solidFill>
              </a:rPr>
              <a:t>إستخدام</a:t>
            </a:r>
            <a:r>
              <a:rPr lang="ar-IQ" sz="3600" dirty="0">
                <a:solidFill>
                  <a:srgbClr val="FFFF00"/>
                </a:solidFill>
              </a:rPr>
              <a:t> المطهرات الصديقة للبيئة</a:t>
            </a:r>
          </a:p>
          <a:p>
            <a:pPr marL="742950" indent="-742950" algn="r" rtl="1">
              <a:buClr>
                <a:schemeClr val="bg1"/>
              </a:buClr>
            </a:pPr>
            <a:r>
              <a:rPr lang="ar-IQ" sz="3600" dirty="0">
                <a:solidFill>
                  <a:srgbClr val="FFFF00"/>
                </a:solidFill>
              </a:rPr>
              <a:t>  </a:t>
            </a:r>
            <a:r>
              <a:rPr lang="ar-IQ" sz="3600" dirty="0" err="1">
                <a:solidFill>
                  <a:srgbClr val="FFFF00"/>
                </a:solidFill>
              </a:rPr>
              <a:t>إستخدام</a:t>
            </a:r>
            <a:r>
              <a:rPr lang="ar-IQ" sz="3600" dirty="0">
                <a:solidFill>
                  <a:srgbClr val="FFFF00"/>
                </a:solidFill>
              </a:rPr>
              <a:t> مادة </a:t>
            </a:r>
            <a:r>
              <a:rPr lang="ar-IQ" sz="3600" dirty="0" err="1">
                <a:solidFill>
                  <a:srgbClr val="FFFF00"/>
                </a:solidFill>
              </a:rPr>
              <a:t>الكلور</a:t>
            </a:r>
            <a:r>
              <a:rPr lang="ar-IQ" sz="3600" dirty="0">
                <a:solidFill>
                  <a:srgbClr val="FFFF00"/>
                </a:solidFill>
              </a:rPr>
              <a:t> </a:t>
            </a:r>
            <a:endParaRPr lang="ar-SA" sz="3600" dirty="0">
              <a:solidFill>
                <a:srgbClr val="FFFF00"/>
              </a:solidFill>
            </a:endParaRPr>
          </a:p>
          <a:p>
            <a:pPr marL="742950" indent="-742950" algn="r" rtl="1">
              <a:buClr>
                <a:schemeClr val="bg1"/>
              </a:buClr>
            </a:pPr>
            <a:r>
              <a:rPr lang="en-US" sz="3600" dirty="0">
                <a:solidFill>
                  <a:srgbClr val="FFFF00"/>
                </a:solidFill>
              </a:rPr>
              <a:t>Sodium hypochlorite 0.5% (bleach)</a:t>
            </a:r>
          </a:p>
          <a:p>
            <a:endParaRPr lang="en-US" dirty="0">
              <a:solidFill>
                <a:srgbClr val="FFFF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r"/>
            <a:endParaRPr lang="ar-IQ" sz="8000" dirty="0">
              <a:solidFill>
                <a:srgbClr val="FFFF00"/>
              </a:solidFill>
            </a:endParaRPr>
          </a:p>
          <a:p>
            <a:pPr algn="r"/>
            <a:endParaRPr lang="ar-IQ" sz="8000" dirty="0">
              <a:solidFill>
                <a:srgbClr val="FFFF00"/>
              </a:solidFill>
            </a:endParaRPr>
          </a:p>
          <a:p>
            <a:pPr algn="r" rtl="1">
              <a:buNone/>
            </a:pPr>
            <a:r>
              <a:rPr lang="ar-IQ" sz="8000" dirty="0">
                <a:solidFill>
                  <a:srgbClr val="FFFF00"/>
                </a:solidFill>
              </a:rPr>
              <a:t>شكرا لإصغائكم </a:t>
            </a:r>
            <a:endParaRPr lang="en-US" sz="8000"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4A912B96-AD81-6B1A-1663-3D09222ADDCC}"/>
              </a:ext>
            </a:extLst>
          </p:cNvPr>
          <p:cNvSpPr>
            <a:spLocks noGrp="1"/>
          </p:cNvSpPr>
          <p:nvPr>
            <p:ph type="title"/>
          </p:nvPr>
        </p:nvSpPr>
        <p:spPr>
          <a:xfrm>
            <a:off x="0" y="0"/>
            <a:ext cx="9144000" cy="6858000"/>
          </a:xfrm>
        </p:spPr>
        <p:txBody>
          <a:bodyPr>
            <a:normAutofit/>
          </a:bodyPr>
          <a:lstStyle/>
          <a:p>
            <a:pPr algn="r"/>
            <a:br>
              <a:rPr lang="ar-IQ" sz="1800" dirty="0">
                <a:solidFill>
                  <a:srgbClr val="FFFF00"/>
                </a:solidFill>
              </a:rPr>
            </a:br>
            <a:r>
              <a:rPr lang="ar-IQ" sz="1800" dirty="0">
                <a:solidFill>
                  <a:srgbClr val="FFFF00"/>
                </a:solidFill>
              </a:rPr>
              <a:t> أ</a:t>
            </a:r>
            <a:r>
              <a:rPr lang="ar-IQ" sz="2800" b="0" i="0" dirty="0">
                <a:solidFill>
                  <a:srgbClr val="FFFF00"/>
                </a:solidFill>
                <a:effectLst/>
                <a:latin typeface="Al-Jazeera"/>
              </a:rPr>
              <a:t>علنت منظمة الصحة العالمية عن أحدث تفشّ لمرض </a:t>
            </a:r>
            <a:r>
              <a:rPr lang="ar-IQ" sz="2800" b="0" i="0" u="none" strike="noStrike" dirty="0">
                <a:solidFill>
                  <a:srgbClr val="FFFF00"/>
                </a:solidFill>
                <a:effectLst/>
                <a:latin typeface="Al-Jazeera"/>
                <a:hlinkClick r:id="rId2">
                  <a:extLst>
                    <a:ext uri="{A12FA001-AC4F-418D-AE19-62706E023703}">
                      <ahyp:hlinkClr xmlns:ahyp="http://schemas.microsoft.com/office/drawing/2018/hyperlinkcolor" val="tx"/>
                    </a:ext>
                  </a:extLst>
                </a:hlinkClick>
              </a:rPr>
              <a:t>جدري القرود</a:t>
            </a:r>
            <a:r>
              <a:rPr lang="ar-IQ" sz="2800" b="0" i="0" dirty="0">
                <a:solidFill>
                  <a:srgbClr val="FFFF00"/>
                </a:solidFill>
                <a:effectLst/>
                <a:latin typeface="Al-Jazeera"/>
              </a:rPr>
              <a:t> في أفريقيا باعتباره "حالة طوارئ صحية عامة تثير قلقًا دوليا"، وهي الفئة المستخدمة في الماضي لتفشي </a:t>
            </a:r>
            <a:r>
              <a:rPr lang="ar-IQ" sz="2800" b="0" i="0" dirty="0" err="1">
                <a:solidFill>
                  <a:srgbClr val="FFFF00"/>
                </a:solidFill>
                <a:effectLst/>
                <a:latin typeface="Al-Jazeera"/>
              </a:rPr>
              <a:t>الإيبولا</a:t>
            </a:r>
            <a:r>
              <a:rPr lang="ar-IQ" sz="2800" b="0" i="0" dirty="0">
                <a:solidFill>
                  <a:srgbClr val="FFFF00"/>
                </a:solidFill>
                <a:effectLst/>
                <a:latin typeface="Al-Jazeera"/>
              </a:rPr>
              <a:t> وكوفيد-19 وارتفاع حالات جدري القردة في أوروبا سنة 2022.</a:t>
            </a:r>
            <a:br>
              <a:rPr lang="ar-IQ" sz="4400" dirty="0">
                <a:solidFill>
                  <a:srgbClr val="FFFF00"/>
                </a:solidFill>
              </a:rPr>
            </a:br>
            <a:br>
              <a:rPr lang="ar-IQ" sz="2800" dirty="0">
                <a:solidFill>
                  <a:srgbClr val="FFFF00"/>
                </a:solidFill>
              </a:rPr>
            </a:br>
            <a:br>
              <a:rPr lang="ar-IQ" sz="2800" dirty="0">
                <a:solidFill>
                  <a:srgbClr val="FFFF00"/>
                </a:solidFill>
              </a:rPr>
            </a:br>
            <a:br>
              <a:rPr lang="ar-IQ" sz="2800" dirty="0">
                <a:solidFill>
                  <a:srgbClr val="FFFF00"/>
                </a:solidFill>
              </a:rPr>
            </a:br>
            <a:r>
              <a:rPr lang="ar-IQ" sz="2800" dirty="0">
                <a:solidFill>
                  <a:srgbClr val="FFFF00"/>
                </a:solidFill>
              </a:rPr>
              <a:t>*المرض متوطن في وسط وغرب افريقيا </a:t>
            </a:r>
            <a:r>
              <a:rPr lang="ar-SA" sz="2800" b="1" dirty="0">
                <a:solidFill>
                  <a:srgbClr val="FFFF00"/>
                </a:solidFill>
                <a:latin typeface="Calibri" panose="020F0502020204030204" pitchFamily="34" charset="0"/>
                <a:ea typeface="Calibri" panose="020F0502020204030204" pitchFamily="34" charset="0"/>
                <a:cs typeface="Arial" panose="020B0604020202020204" pitchFamily="34" charset="0"/>
              </a:rPr>
              <a:t>بالقرب من الغابات الاستوائية المطيرة </a:t>
            </a:r>
            <a:r>
              <a:rPr lang="ar-IQ" sz="2800" dirty="0">
                <a:solidFill>
                  <a:srgbClr val="FFFF00"/>
                </a:solidFill>
              </a:rPr>
              <a:t>وقد يكون حدوث المرض وانتشاره مرتبط بالسفر الى تلك المناطق</a:t>
            </a:r>
            <a:br>
              <a:rPr lang="ar-IQ" sz="2800" dirty="0">
                <a:solidFill>
                  <a:srgbClr val="FFFF00"/>
                </a:solidFill>
              </a:rPr>
            </a:br>
            <a:br>
              <a:rPr lang="ar-IQ" sz="2800" dirty="0">
                <a:solidFill>
                  <a:srgbClr val="FFFF00"/>
                </a:solidFill>
              </a:rPr>
            </a:br>
            <a:r>
              <a:rPr lang="ar-IQ" sz="2800" dirty="0">
                <a:solidFill>
                  <a:srgbClr val="FFFF00"/>
                </a:solidFill>
              </a:rPr>
              <a:t>* </a:t>
            </a:r>
            <a:br>
              <a:rPr lang="en-US" sz="2800" dirty="0">
                <a:solidFill>
                  <a:srgbClr val="FFFF00"/>
                </a:solidFill>
              </a:rPr>
            </a:br>
            <a:endParaRPr lang="en-US" sz="2800" dirty="0">
              <a:solidFill>
                <a:schemeClr val="accent2">
                  <a:lumMod val="60000"/>
                  <a:lumOff val="40000"/>
                </a:schemeClr>
              </a:solidFill>
            </a:endParaRPr>
          </a:p>
        </p:txBody>
      </p:sp>
    </p:spTree>
    <p:extLst>
      <p:ext uri="{BB962C8B-B14F-4D97-AF65-F5344CB8AC3E}">
        <p14:creationId xmlns:p14="http://schemas.microsoft.com/office/powerpoint/2010/main" val="3501279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r" rtl="1"/>
            <a:r>
              <a:rPr lang="ar-IQ" sz="4000" dirty="0">
                <a:solidFill>
                  <a:srgbClr val="FFFF00"/>
                </a:solidFill>
              </a:rPr>
              <a:t>العامل </a:t>
            </a:r>
            <a:r>
              <a:rPr lang="ar-IQ" sz="4000" dirty="0" err="1">
                <a:solidFill>
                  <a:srgbClr val="FFFF00"/>
                </a:solidFill>
              </a:rPr>
              <a:t>المسبب...</a:t>
            </a:r>
            <a:endParaRPr lang="ar-IQ" sz="4000" dirty="0">
              <a:solidFill>
                <a:srgbClr val="FFFF00"/>
              </a:solidFill>
            </a:endParaRPr>
          </a:p>
          <a:p>
            <a:pPr algn="r" rtl="1"/>
            <a:r>
              <a:rPr lang="ar-IQ" sz="3200" dirty="0"/>
              <a:t>ينتمي </a:t>
            </a:r>
            <a:r>
              <a:rPr lang="ar-IQ" sz="3200" dirty="0" err="1"/>
              <a:t>الفايروس</a:t>
            </a:r>
            <a:r>
              <a:rPr lang="ar-IQ" sz="3200" dirty="0"/>
              <a:t> المسبب الى عائلة </a:t>
            </a:r>
            <a:r>
              <a:rPr lang="ar-IQ" sz="3200" dirty="0" err="1"/>
              <a:t>فايروسات</a:t>
            </a:r>
            <a:r>
              <a:rPr lang="ar-IQ" sz="3200" dirty="0"/>
              <a:t> الجدري</a:t>
            </a:r>
            <a:r>
              <a:rPr lang="en-US" sz="3200" dirty="0"/>
              <a:t>pox viruses </a:t>
            </a:r>
            <a:r>
              <a:rPr lang="ar-IQ" sz="3200" dirty="0"/>
              <a:t> </a:t>
            </a:r>
            <a:r>
              <a:rPr lang="en-US" sz="3200" dirty="0"/>
              <a:t>DNA</a:t>
            </a:r>
          </a:p>
          <a:p>
            <a:pPr algn="r" rtl="1"/>
            <a:r>
              <a:rPr lang="ar-IQ" sz="3200" dirty="0" err="1"/>
              <a:t>أذ</a:t>
            </a:r>
            <a:r>
              <a:rPr lang="ar-SA" sz="3200" dirty="0"/>
              <a:t> ان احد افراد </a:t>
            </a:r>
            <a:r>
              <a:rPr lang="ar-IQ" sz="3200" dirty="0"/>
              <a:t>هذه </a:t>
            </a:r>
            <a:r>
              <a:rPr lang="ar-SA" sz="3200" dirty="0"/>
              <a:t>العائلة هو المسبب </a:t>
            </a:r>
            <a:r>
              <a:rPr lang="ar-IQ" sz="3200" dirty="0"/>
              <a:t>الرئيس </a:t>
            </a:r>
            <a:r>
              <a:rPr lang="ar-SA" sz="3200" dirty="0"/>
              <a:t>لمرض الجدري البشري</a:t>
            </a:r>
            <a:r>
              <a:rPr lang="ar-IQ" sz="3200" dirty="0"/>
              <a:t>  </a:t>
            </a:r>
            <a:r>
              <a:rPr lang="en-US" sz="3200" dirty="0"/>
              <a:t>small pox</a:t>
            </a:r>
          </a:p>
          <a:p>
            <a:pPr algn="r" rtl="1">
              <a:buNone/>
            </a:pPr>
            <a:r>
              <a:rPr lang="ar-IQ" sz="3200" dirty="0"/>
              <a:t>والذي تسبب في وفاة اكثر من 500 ألف انسان على الاقل سابقا حتى تم القضاء على المرض بالتطعيم في الثمانينات </a:t>
            </a:r>
          </a:p>
          <a:p>
            <a:pPr algn="r" rtl="1">
              <a:buNone/>
            </a:pPr>
            <a:r>
              <a:rPr lang="ar-IQ" sz="3200" kern="0" dirty="0">
                <a:solidFill>
                  <a:srgbClr val="FFFF00"/>
                </a:solidFill>
                <a:latin typeface="Verdana"/>
              </a:rPr>
              <a:t>إلا أن هذا الفيروس أقل </a:t>
            </a:r>
            <a:r>
              <a:rPr lang="ar-IQ" sz="3200" kern="0" dirty="0">
                <a:solidFill>
                  <a:srgbClr val="FFFF00"/>
                </a:solidFill>
              </a:rPr>
              <a:t>خطورة بكثير من فيروس جدري الإنسان على الرغم من زيادة تفشي المرض الان </a:t>
            </a:r>
            <a:endParaRPr lang="ar-IQ" sz="3200" dirty="0"/>
          </a:p>
          <a:p>
            <a:pPr algn="r" rtl="1">
              <a:buNone/>
            </a:pP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l nabaa\Desktop\gettyimages-1398416750-612x612.jpg"/>
          <p:cNvPicPr>
            <a:picLocks noGrp="1" noChangeAspect="1" noChangeArrowheads="1"/>
          </p:cNvPicPr>
          <p:nvPr>
            <p:ph idx="1"/>
          </p:nvPr>
        </p:nvPicPr>
        <p:blipFill>
          <a:blip r:embed="rId2" cstate="print"/>
          <a:srcRect/>
          <a:stretch>
            <a:fillRect/>
          </a:stretch>
        </p:blipFill>
        <p:spPr bwMode="auto">
          <a:xfrm>
            <a:off x="0" y="0"/>
            <a:ext cx="4283968" cy="3645024"/>
          </a:xfrm>
          <a:prstGeom prst="rect">
            <a:avLst/>
          </a:prstGeom>
          <a:noFill/>
        </p:spPr>
      </p:pic>
      <p:pic>
        <p:nvPicPr>
          <p:cNvPr id="3075" name="Picture 3" descr="C:\Users\al nabaa\Desktop\istockphoto-1398694888-612x612.jpg"/>
          <p:cNvPicPr>
            <a:picLocks noChangeAspect="1" noChangeArrowheads="1"/>
          </p:cNvPicPr>
          <p:nvPr/>
        </p:nvPicPr>
        <p:blipFill>
          <a:blip r:embed="rId3" cstate="print"/>
          <a:srcRect/>
          <a:stretch>
            <a:fillRect/>
          </a:stretch>
        </p:blipFill>
        <p:spPr bwMode="auto">
          <a:xfrm>
            <a:off x="4572000" y="0"/>
            <a:ext cx="4392488" cy="3645024"/>
          </a:xfrm>
          <a:prstGeom prst="rect">
            <a:avLst/>
          </a:prstGeom>
          <a:noFill/>
        </p:spPr>
      </p:pic>
      <p:sp>
        <p:nvSpPr>
          <p:cNvPr id="4" name="مستطيل 3"/>
          <p:cNvSpPr/>
          <p:nvPr/>
        </p:nvSpPr>
        <p:spPr>
          <a:xfrm>
            <a:off x="323528" y="3717032"/>
            <a:ext cx="8424936" cy="4453655"/>
          </a:xfrm>
          <a:prstGeom prst="rect">
            <a:avLst/>
          </a:prstGeom>
        </p:spPr>
        <p:txBody>
          <a:bodyPr wrap="square">
            <a:spAutoFit/>
          </a:bodyPr>
          <a:lstStyle/>
          <a:p>
            <a:pPr algn="r" rtl="1">
              <a:lnSpc>
                <a:spcPct val="107000"/>
              </a:lnSpc>
              <a:spcAft>
                <a:spcPts val="800"/>
              </a:spcAft>
            </a:pPr>
            <a:r>
              <a:rPr lang="ar-SA" sz="2400" b="1" dirty="0">
                <a:solidFill>
                  <a:srgbClr val="FFFF00"/>
                </a:solidFill>
                <a:latin typeface="Calibri" panose="020F0502020204030204" pitchFamily="34" charset="0"/>
                <a:ea typeface="Calibri" panose="020F0502020204030204" pitchFamily="34" charset="0"/>
                <a:cs typeface="Arial" panose="020B0604020202020204" pitchFamily="34" charset="0"/>
              </a:rPr>
              <a:t>هناك نوعان من السلالات الرئيسية للفيروس</a:t>
            </a:r>
            <a:endParaRPr lang="en-US" sz="24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r" rtl="1">
              <a:buNone/>
            </a:pPr>
            <a:r>
              <a:rPr lang="ar-IQ" sz="2400" dirty="0">
                <a:solidFill>
                  <a:srgbClr val="FFFF00"/>
                </a:solidFill>
              </a:rPr>
              <a:t>النوع الاول</a:t>
            </a:r>
            <a:r>
              <a:rPr lang="en-US" sz="2400" b="1" dirty="0"/>
              <a:t>clade I </a:t>
            </a:r>
            <a:r>
              <a:rPr lang="ar-IQ" sz="2400" dirty="0">
                <a:solidFill>
                  <a:srgbClr val="FFFF00"/>
                </a:solidFill>
              </a:rPr>
              <a:t> </a:t>
            </a:r>
            <a:r>
              <a:rPr lang="ar-IQ" sz="2400" dirty="0"/>
              <a:t>تسببه سلالة غرب افريقيا وتتميز بقلة الوفيات 1% وهي المنتشرة الان </a:t>
            </a:r>
            <a:r>
              <a:rPr lang="ar-SA" sz="2400" dirty="0"/>
              <a:t>وبخاصة </a:t>
            </a:r>
            <a:r>
              <a:rPr lang="ar-IQ" sz="2400" dirty="0"/>
              <a:t>في انكلترا </a:t>
            </a:r>
          </a:p>
          <a:p>
            <a:pPr algn="r" rtl="1">
              <a:buNone/>
            </a:pPr>
            <a:r>
              <a:rPr lang="ar-IQ" sz="2400" dirty="0">
                <a:solidFill>
                  <a:srgbClr val="FFFF00"/>
                </a:solidFill>
              </a:rPr>
              <a:t>النوع الثاني</a:t>
            </a:r>
            <a:r>
              <a:rPr lang="en-US" sz="2400" b="1" dirty="0"/>
              <a:t>clade II</a:t>
            </a:r>
            <a:r>
              <a:rPr lang="ar-IQ" sz="2400" dirty="0">
                <a:solidFill>
                  <a:srgbClr val="FFFF00"/>
                </a:solidFill>
              </a:rPr>
              <a:t> </a:t>
            </a:r>
            <a:r>
              <a:rPr lang="ar-IQ" sz="2400" dirty="0"/>
              <a:t>تسببه سلالة وسط افريقيا وتتميز بوفيات اكثر 10%</a:t>
            </a:r>
            <a:endParaRPr lang="en-US" sz="2400" dirty="0"/>
          </a:p>
          <a:p>
            <a:pPr algn="r" rtl="1">
              <a:lnSpc>
                <a:spcPct val="107000"/>
              </a:lnSpc>
              <a:spcAft>
                <a:spcPts val="800"/>
              </a:spcAft>
            </a:pPr>
            <a:endParaRPr lang="ar-IQ" sz="24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ar-IQ" sz="24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ar-IQ" sz="24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ar-IQ" sz="24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en-US" sz="24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p:txBody>
      </p:sp>
      <p:sp>
        <p:nvSpPr>
          <p:cNvPr id="2150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فيروس جدري القرود الوسط إفريقي، ويتميز هذا النوع بتسببه بأعراض أكثر شدة من النوع الآخر، وتسببه بنسب أعلى من الوفيات، كما أن عملية انتقاله من شخص لآخر عن طريق التلامس موثقة</a:t>
            </a:r>
            <a:r>
              <a:rPr kumimoji="0" lang="en-US"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t>
            </a:r>
            <a:r>
              <a:rPr kumimoji="0" lang="ar-IQ"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فيروس جدري القرود الغرب إفريقي، والذي يسبب أعراض أقل شدة من النوع الآخر، كما أن عملية انتقاله من شخص لآخر عن طريق التلامس محدودة</a:t>
            </a:r>
            <a:r>
              <a:rPr kumimoji="0" lang="en-US"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t>
            </a:r>
            <a:r>
              <a:rPr kumimoji="0" lang="en-US" sz="800" b="0" i="0" u="none" strike="noStrike" cap="none" normalizeH="0" baseline="0">
                <a:ln>
                  <a:noFill/>
                </a:ln>
                <a:solidFill>
                  <a:schemeClr val="tx1"/>
                </a:solidFill>
                <a:effectLst/>
                <a:latin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فيروس جدري القرود الوسط إفريقي، ويتميز هذا النوع بتسببه بأعراض أكثر شدة من النوع الآخر، وتسببه بنسب أعلى من الوفيات، كما أن عملية انتقاله من شخص لآخر عن طريق التلامس موثقة</a:t>
            </a:r>
            <a:r>
              <a:rPr kumimoji="0" lang="en-US"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t>
            </a:r>
            <a:r>
              <a:rPr kumimoji="0" lang="ar-IQ"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فيروس جدري القرود الغرب إفريقي، والذي يسبب أعراض أقل شدة من النوع الآخر، كما أن عملية انتقاله من شخص لآخر عن طريق التلامس محدودة</a:t>
            </a:r>
            <a:r>
              <a:rPr kumimoji="0" lang="en-US"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t>
            </a:r>
            <a:r>
              <a:rPr kumimoji="0" lang="en-US" sz="800" b="0" i="0" u="none" strike="noStrike" cap="none" normalizeH="0" baseline="0">
                <a:ln>
                  <a:noFill/>
                </a:ln>
                <a:solidFill>
                  <a:schemeClr val="tx1"/>
                </a:solidFill>
                <a:effectLst/>
                <a:latin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150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فيروس جدري القرود الوسط إفريقي، ويتميز هذا النوع بتسببه بأعراض أكثر شدة من النوع الآخر، وتسببه بنسب أعلى من الوفيات، كما أن عملية انتقاله من شخص لآخر عن طريق التلامس موثقة</a:t>
            </a:r>
            <a:r>
              <a:rPr kumimoji="0" lang="en-US"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t>
            </a:r>
            <a:r>
              <a:rPr kumimoji="0" lang="ar-IQ"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فيروس جدري القرود الغرب إفريقي، والذي يسبب أعراض أقل شدة من النوع الآخر، كما أن عملية انتقاله من شخص لآخر عن طريق التلامس محدودة</a:t>
            </a:r>
            <a:r>
              <a:rPr kumimoji="0" lang="en-US"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t>
            </a:r>
            <a:r>
              <a:rPr kumimoji="0" lang="en-US" sz="800" b="0" i="0" u="none" strike="noStrike" cap="none" normalizeH="0" baseline="0">
                <a:ln>
                  <a:noFill/>
                </a:ln>
                <a:solidFill>
                  <a:schemeClr val="tx1"/>
                </a:solidFill>
                <a:effectLst/>
                <a:latin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150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فيروس جدري القرود الوسط إفريقي، ويتميز هذا النوع بتسببه بأعراض أكثر شدة من النوع الآخر، وتسببه بنسب أعلى من الوفيات، كما أن عملية انتقاله من شخص لآخر عن طريق التلامس موثقة</a:t>
            </a:r>
            <a:r>
              <a:rPr kumimoji="0" lang="en-US"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t>
            </a:r>
            <a:r>
              <a:rPr kumimoji="0" lang="ar-IQ"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فيروس جدري القرود الغرب إفريقي، والذي يسبب أعراض أقل شدة من النوع الآخر، كما أن عملية انتقاله من شخص لآخر عن طريق التلامس محدودة</a:t>
            </a:r>
            <a:r>
              <a:rPr kumimoji="0" lang="en-US"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t>
            </a:r>
            <a:r>
              <a:rPr kumimoji="0" lang="en-US" sz="800" b="0" i="0" u="none" strike="noStrike" cap="none" normalizeH="0" baseline="0">
                <a:ln>
                  <a:noFill/>
                </a:ln>
                <a:solidFill>
                  <a:schemeClr val="tx1"/>
                </a:solidFill>
                <a:effectLst/>
                <a:latin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r" rtl="1">
              <a:buNone/>
            </a:pPr>
            <a:r>
              <a:rPr lang="ar-IQ" sz="3200" dirty="0">
                <a:solidFill>
                  <a:srgbClr val="FFFF00"/>
                </a:solidFill>
              </a:rPr>
              <a:t>طرائق انتقال العدوى </a:t>
            </a:r>
          </a:p>
          <a:p>
            <a:pPr algn="r" rtl="1"/>
            <a:r>
              <a:rPr lang="ar-SA" sz="3200" dirty="0">
                <a:solidFill>
                  <a:srgbClr val="FFFF00"/>
                </a:solidFill>
              </a:rPr>
              <a:t>1- الانتقال </a:t>
            </a:r>
            <a:r>
              <a:rPr lang="ar-IQ" sz="3200" dirty="0">
                <a:solidFill>
                  <a:srgbClr val="FFFF00"/>
                </a:solidFill>
              </a:rPr>
              <a:t>من الحيوان الى الانسان</a:t>
            </a:r>
            <a:r>
              <a:rPr lang="ar-SA" sz="3200" dirty="0" err="1"/>
              <a:t>.....</a:t>
            </a:r>
            <a:r>
              <a:rPr lang="ar-IQ" sz="3200" dirty="0"/>
              <a:t>اذ لازال الناقل الرئيس غير معروف بشكل دقيق ويعتقد ومن المرجح ان تكون </a:t>
            </a:r>
            <a:r>
              <a:rPr lang="ar-IQ" sz="3200" dirty="0">
                <a:solidFill>
                  <a:srgbClr val="FFFF00"/>
                </a:solidFill>
              </a:rPr>
              <a:t>القوارض</a:t>
            </a:r>
            <a:r>
              <a:rPr lang="ar-IQ" sz="3200" dirty="0"/>
              <a:t> </a:t>
            </a:r>
            <a:r>
              <a:rPr lang="ar-SA" sz="3200" dirty="0">
                <a:solidFill>
                  <a:srgbClr val="FFFF00"/>
                </a:solidFill>
              </a:rPr>
              <a:t>والسنجاب والقنافذ </a:t>
            </a:r>
            <a:r>
              <a:rPr lang="ar-IQ" sz="3200" dirty="0"/>
              <a:t>هي الناقل </a:t>
            </a:r>
          </a:p>
          <a:p>
            <a:pPr algn="r" rtl="1"/>
            <a:r>
              <a:rPr lang="ar-IQ" sz="3200" dirty="0"/>
              <a:t>اذ ينتقل المرض خلال جروح صغيرة في الجلد بوساطة العض او الخدش </a:t>
            </a:r>
          </a:p>
          <a:p>
            <a:pPr algn="r" rtl="1"/>
            <a:r>
              <a:rPr lang="ar-SA" sz="3200" dirty="0" err="1">
                <a:solidFill>
                  <a:srgbClr val="FFFF00"/>
                </a:solidFill>
              </a:rPr>
              <a:t>2-</a:t>
            </a:r>
            <a:r>
              <a:rPr lang="ar-SA" sz="3200" dirty="0"/>
              <a:t> </a:t>
            </a:r>
            <a:r>
              <a:rPr lang="ar-IQ" sz="3200" dirty="0"/>
              <a:t>وقد ينتقل المرض ايضا خلال التلامس والاحتكاك مع الحيوانات البرية كالقرود او اكل لحومها الغير مطبوخة بشكل جيد </a:t>
            </a:r>
            <a:endParaRPr lang="en-US" sz="3200"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lstStyle/>
          <a:p>
            <a:pPr algn="r"/>
            <a:r>
              <a:rPr lang="ar-SA" b="1" dirty="0">
                <a:solidFill>
                  <a:srgbClr val="FFFF00"/>
                </a:solidFill>
              </a:rPr>
              <a:t>3-التلامس المباشر مع المرضى المصابين بجدري القرود</a:t>
            </a:r>
          </a:p>
          <a:p>
            <a:pPr algn="r"/>
            <a:endParaRPr lang="ar-SA" dirty="0"/>
          </a:p>
          <a:p>
            <a:pPr algn="r"/>
            <a:r>
              <a:rPr lang="ar-SA" b="1" dirty="0"/>
              <a:t>4-</a:t>
            </a:r>
            <a:r>
              <a:rPr lang="ar-IQ" sz="3200" b="1" dirty="0"/>
              <a:t>لمس بثور أو قشور جلد الشخص المصاب </a:t>
            </a:r>
            <a:endParaRPr lang="ar-SA" sz="3200" b="1" dirty="0"/>
          </a:p>
          <a:p>
            <a:pPr algn="r"/>
            <a:r>
              <a:rPr lang="ar-IQ" sz="3200" b="1" dirty="0"/>
              <a:t>بجدري القرود</a:t>
            </a:r>
            <a:r>
              <a:rPr lang="ar-SA" dirty="0"/>
              <a:t> </a:t>
            </a:r>
          </a:p>
          <a:p>
            <a:pPr algn="r"/>
            <a:endParaRPr lang="ar-SA" dirty="0"/>
          </a:p>
          <a:p>
            <a:pPr algn="r"/>
            <a:r>
              <a:rPr lang="ar-SA" b="1" dirty="0">
                <a:solidFill>
                  <a:srgbClr val="FFFF00"/>
                </a:solidFill>
              </a:rPr>
              <a:t>5-</a:t>
            </a:r>
            <a:r>
              <a:rPr lang="ar-IQ" b="1" dirty="0">
                <a:solidFill>
                  <a:srgbClr val="FFFF00"/>
                </a:solidFill>
              </a:rPr>
              <a:t>عن طريق الأشياء الملوثة </a:t>
            </a:r>
            <a:r>
              <a:rPr lang="ar-IQ" b="1" dirty="0" err="1">
                <a:solidFill>
                  <a:srgbClr val="FFFF00"/>
                </a:solidFill>
              </a:rPr>
              <a:t>بالفيروس </a:t>
            </a:r>
            <a:r>
              <a:rPr lang="ar-IQ" b="1" dirty="0">
                <a:solidFill>
                  <a:srgbClr val="FFFF00"/>
                </a:solidFill>
              </a:rPr>
              <a:t>، مثل الفراش والملابس.</a:t>
            </a:r>
            <a:endParaRPr lang="ar-SA" b="1" dirty="0">
              <a:solidFill>
                <a:srgbClr val="FFFF00"/>
              </a:solidFill>
            </a:endParaRPr>
          </a:p>
          <a:p>
            <a:pPr algn="r"/>
            <a:endParaRPr lang="ar-SA" b="1" dirty="0">
              <a:solidFill>
                <a:srgbClr val="FFFF00"/>
              </a:solidFill>
            </a:endParaRPr>
          </a:p>
          <a:p>
            <a:pPr algn="r"/>
            <a:r>
              <a:rPr lang="ar-SA" b="1" dirty="0"/>
              <a:t>6-</a:t>
            </a:r>
            <a:r>
              <a:rPr lang="ar-IQ" b="1" dirty="0"/>
              <a:t>سعال أو </a:t>
            </a:r>
            <a:r>
              <a:rPr lang="ar-IQ" b="1" dirty="0" err="1"/>
              <a:t>عطاس</a:t>
            </a:r>
            <a:r>
              <a:rPr lang="ar-IQ" b="1" dirty="0"/>
              <a:t> شخص مصاب بجدري القرود</a:t>
            </a:r>
            <a:endParaRPr lang="en-US" b="1" dirty="0"/>
          </a:p>
          <a:p>
            <a:pPr algn="r"/>
            <a:endParaRPr lang="en-US" dirty="0">
              <a:solidFill>
                <a:srgbClr val="FFFF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r"/>
            <a:r>
              <a:rPr lang="ar-IQ" sz="2400" b="1" kern="0" dirty="0">
                <a:solidFill>
                  <a:srgbClr val="FFFF00"/>
                </a:solidFill>
                <a:latin typeface="Verdana"/>
              </a:rPr>
              <a:t>مدى انتشار و تفشي المرض</a:t>
            </a:r>
            <a:endParaRPr lang="ar-SA" sz="2400" b="1" kern="0" dirty="0">
              <a:solidFill>
                <a:srgbClr val="FFFF00"/>
              </a:solidFill>
              <a:latin typeface="Verdana"/>
            </a:endParaRPr>
          </a:p>
          <a:p>
            <a:pPr algn="r" rtl="1"/>
            <a:r>
              <a:rPr lang="ar-SA" sz="2800" dirty="0">
                <a:solidFill>
                  <a:srgbClr val="FFFF00"/>
                </a:solidFill>
              </a:rPr>
              <a:t>1-</a:t>
            </a:r>
            <a:r>
              <a:rPr lang="ar-IQ" sz="2800" dirty="0">
                <a:solidFill>
                  <a:srgbClr val="FFFF00"/>
                </a:solidFill>
              </a:rPr>
              <a:t>أُبلغ في خريف عام 2003 عن وقوع حالات مؤكّدة من جدري القرود في الولايات المتحدة </a:t>
            </a:r>
            <a:r>
              <a:rPr lang="ar-IQ" sz="2800" dirty="0" err="1">
                <a:solidFill>
                  <a:srgbClr val="FFFF00"/>
                </a:solidFill>
              </a:rPr>
              <a:t>الأمريكية </a:t>
            </a:r>
            <a:r>
              <a:rPr lang="ar-IQ" sz="2800" dirty="0">
                <a:solidFill>
                  <a:srgbClr val="FFFF00"/>
                </a:solidFill>
              </a:rPr>
              <a:t>(71 إصابة منها 37 حالة مؤكدة وبدون وفيات</a:t>
            </a:r>
            <a:r>
              <a:rPr lang="ar-IQ" sz="2800" dirty="0" err="1">
                <a:solidFill>
                  <a:srgbClr val="FFFF00"/>
                </a:solidFill>
              </a:rPr>
              <a:t>)</a:t>
            </a:r>
            <a:endParaRPr lang="ar-SA" sz="2800" dirty="0">
              <a:solidFill>
                <a:srgbClr val="FFFF00"/>
              </a:solidFill>
            </a:endParaRPr>
          </a:p>
          <a:p>
            <a:pPr algn="r" rtl="1"/>
            <a:endParaRPr lang="ar-IQ" sz="2800" dirty="0">
              <a:solidFill>
                <a:srgbClr val="FFFF00"/>
              </a:solidFill>
            </a:endParaRPr>
          </a:p>
          <a:p>
            <a:pPr algn="r" rtl="1"/>
            <a:r>
              <a:rPr lang="ar-SA" sz="2800" dirty="0">
                <a:solidFill>
                  <a:srgbClr val="FFFF00"/>
                </a:solidFill>
              </a:rPr>
              <a:t>2-</a:t>
            </a:r>
            <a:r>
              <a:rPr lang="ar-IQ" sz="2800" dirty="0">
                <a:solidFill>
                  <a:srgbClr val="FFFF00"/>
                </a:solidFill>
              </a:rPr>
              <a:t>اندلعت في عام 2005 ثورة مرضية لجدري القرود في ولاية الوحدة </a:t>
            </a:r>
            <a:r>
              <a:rPr lang="ar-IQ" sz="2800" dirty="0" err="1">
                <a:solidFill>
                  <a:srgbClr val="FFFF00"/>
                </a:solidFill>
              </a:rPr>
              <a:t>بالسودان </a:t>
            </a:r>
            <a:r>
              <a:rPr lang="ar-IQ" sz="2800" dirty="0">
                <a:solidFill>
                  <a:srgbClr val="FFFF00"/>
                </a:solidFill>
              </a:rPr>
              <a:t>(49 حالة بدون وفيات)، وأُبلِغ عن وقوع حالات متفرقة في أجزاء أخرى من القارة الأفريقية</a:t>
            </a:r>
            <a:endParaRPr lang="ar-SA" sz="2800" dirty="0">
              <a:solidFill>
                <a:srgbClr val="FFFF00"/>
              </a:solidFill>
            </a:endParaRPr>
          </a:p>
          <a:p>
            <a:pPr algn="r" rtl="1"/>
            <a:endParaRPr lang="ar-IQ" sz="2800" dirty="0">
              <a:solidFill>
                <a:srgbClr val="FFFF00"/>
              </a:solidFill>
            </a:endParaRPr>
          </a:p>
          <a:p>
            <a:pPr algn="r" rtl="1"/>
            <a:r>
              <a:rPr lang="ar-SA" sz="2800" dirty="0">
                <a:solidFill>
                  <a:srgbClr val="FFFF00"/>
                </a:solidFill>
              </a:rPr>
              <a:t>3-</a:t>
            </a:r>
            <a:r>
              <a:rPr lang="ar-IQ" sz="2800" dirty="0">
                <a:solidFill>
                  <a:srgbClr val="FFFF00"/>
                </a:solidFill>
              </a:rPr>
              <a:t>عام 2009، حالتين إصابة في أوساط اللاجئين الوافدين من جمهورية الكونغو الديمقراطية </a:t>
            </a:r>
            <a:endParaRPr lang="ar-SA" sz="2800" dirty="0">
              <a:solidFill>
                <a:srgbClr val="FFFF00"/>
              </a:solidFill>
            </a:endParaRPr>
          </a:p>
          <a:p>
            <a:pPr algn="r" rtl="1"/>
            <a:endParaRPr lang="ar-IQ" sz="2800" dirty="0">
              <a:solidFill>
                <a:srgbClr val="FFFF00"/>
              </a:solidFill>
            </a:endParaRPr>
          </a:p>
          <a:p>
            <a:pPr algn="r" rtl="1"/>
            <a:r>
              <a:rPr lang="ar-SA" sz="2800" dirty="0">
                <a:solidFill>
                  <a:srgbClr val="FFFF00"/>
                </a:solidFill>
              </a:rPr>
              <a:t>4-</a:t>
            </a:r>
            <a:r>
              <a:rPr lang="ar-IQ" sz="2800" dirty="0">
                <a:solidFill>
                  <a:srgbClr val="FFFF00"/>
                </a:solidFill>
              </a:rPr>
              <a:t>جمهورية الكونغو الديمقراطية على وجه الخصوص:سجلت  2000 حالة بين عامي 2011 و 2014.</a:t>
            </a:r>
          </a:p>
          <a:p>
            <a:pPr algn="r" rtl="1"/>
            <a:endParaRPr lang="en-US" sz="2800" dirty="0">
              <a:solidFill>
                <a:srgbClr val="FFFF00"/>
              </a:solidFill>
            </a:endParaRPr>
          </a:p>
          <a:p>
            <a:pPr algn="r"/>
            <a:endParaRPr lang="ar-SA" sz="2400" b="1" dirty="0" err="1">
              <a:solidFill>
                <a:srgbClr val="FFFF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lnSpcReduction="20000"/>
          </a:bodyPr>
          <a:lstStyle/>
          <a:p>
            <a:pPr algn="r" rtl="1"/>
            <a:r>
              <a:rPr lang="ar-SA" sz="3200" dirty="0">
                <a:solidFill>
                  <a:srgbClr val="FFFF00"/>
                </a:solidFill>
              </a:rPr>
              <a:t>5-</a:t>
            </a:r>
            <a:r>
              <a:rPr lang="ar-IQ" sz="3200" dirty="0">
                <a:solidFill>
                  <a:srgbClr val="FFFF00"/>
                </a:solidFill>
              </a:rPr>
              <a:t>الفترة بين آب </a:t>
            </a:r>
            <a:r>
              <a:rPr lang="ar-IQ" sz="3200" dirty="0" err="1">
                <a:solidFill>
                  <a:srgbClr val="FFFF00"/>
                </a:solidFill>
              </a:rPr>
              <a:t>وأ</a:t>
            </a:r>
            <a:r>
              <a:rPr lang="ar-SA" sz="3200" dirty="0" err="1">
                <a:solidFill>
                  <a:srgbClr val="FFFF00"/>
                </a:solidFill>
              </a:rPr>
              <a:t>يلول</a:t>
            </a:r>
            <a:r>
              <a:rPr lang="ar-SA" sz="3200" dirty="0">
                <a:solidFill>
                  <a:srgbClr val="FFFF00"/>
                </a:solidFill>
              </a:rPr>
              <a:t> </a:t>
            </a:r>
            <a:r>
              <a:rPr lang="ar-IQ" sz="3200" dirty="0">
                <a:solidFill>
                  <a:srgbClr val="FFFF00"/>
                </a:solidFill>
              </a:rPr>
              <a:t> 2016:  26 حالة إصابة وحالتا وفاة في إطار اندلاع ثورة مرضية أخرى للمرض بجمهورية أفريقيا الوسطى.</a:t>
            </a:r>
          </a:p>
          <a:p>
            <a:pPr algn="r" rtl="1"/>
            <a:endParaRPr lang="ar-SA" sz="3200" dirty="0">
              <a:solidFill>
                <a:srgbClr val="FFFF00"/>
              </a:solidFill>
            </a:endParaRPr>
          </a:p>
          <a:p>
            <a:pPr algn="r" rtl="1"/>
            <a:r>
              <a:rPr lang="ar-SA" sz="3200" dirty="0">
                <a:solidFill>
                  <a:srgbClr val="FFFF00"/>
                </a:solidFill>
              </a:rPr>
              <a:t>6-</a:t>
            </a:r>
            <a:r>
              <a:rPr lang="ar-IQ" sz="3200" dirty="0">
                <a:solidFill>
                  <a:srgbClr val="FFFF00"/>
                </a:solidFill>
              </a:rPr>
              <a:t>نيجريا: بدأ تفشي المرض في أيلول 2017 وظل مستمراً عبر دول متعددة اعتبارًا من حزيران 2019</a:t>
            </a:r>
          </a:p>
          <a:p>
            <a:pPr algn="r" rtl="1"/>
            <a:endParaRPr lang="ar-SA" sz="3200" dirty="0">
              <a:solidFill>
                <a:srgbClr val="FFFF00"/>
              </a:solidFill>
            </a:endParaRPr>
          </a:p>
          <a:p>
            <a:pPr algn="r" rtl="1"/>
            <a:r>
              <a:rPr lang="ar-SA" sz="3200" dirty="0">
                <a:solidFill>
                  <a:srgbClr val="FFFF00"/>
                </a:solidFill>
              </a:rPr>
              <a:t>7-</a:t>
            </a:r>
            <a:r>
              <a:rPr lang="ar-IQ" sz="3200" dirty="0">
                <a:solidFill>
                  <a:srgbClr val="FFFF00"/>
                </a:solidFill>
              </a:rPr>
              <a:t>2018، </a:t>
            </a:r>
            <a:r>
              <a:rPr lang="ar-IQ" sz="3200" dirty="0" err="1">
                <a:solidFill>
                  <a:srgbClr val="FFFF00"/>
                </a:solidFill>
              </a:rPr>
              <a:t>2021 </a:t>
            </a:r>
            <a:r>
              <a:rPr lang="ar-IQ" sz="3200" dirty="0">
                <a:solidFill>
                  <a:srgbClr val="FFFF00"/>
                </a:solidFill>
              </a:rPr>
              <a:t>: سجلت إصابات في المملكة المتحدة</a:t>
            </a:r>
          </a:p>
          <a:p>
            <a:pPr algn="r" rtl="1"/>
            <a:endParaRPr lang="ar-SA" sz="3200" dirty="0">
              <a:solidFill>
                <a:srgbClr val="FFFF00"/>
              </a:solidFill>
            </a:endParaRPr>
          </a:p>
          <a:p>
            <a:pPr algn="r" rtl="1"/>
            <a:r>
              <a:rPr lang="ar-SA" sz="3200" dirty="0">
                <a:solidFill>
                  <a:srgbClr val="FFFF00"/>
                </a:solidFill>
              </a:rPr>
              <a:t>8-</a:t>
            </a:r>
            <a:r>
              <a:rPr lang="ar-IQ" sz="3200" dirty="0">
                <a:solidFill>
                  <a:srgbClr val="FFFF00"/>
                </a:solidFill>
              </a:rPr>
              <a:t>2019</a:t>
            </a:r>
            <a:r>
              <a:rPr lang="ar-SA" sz="3200" dirty="0">
                <a:solidFill>
                  <a:srgbClr val="FFFF00"/>
                </a:solidFill>
              </a:rPr>
              <a:t> </a:t>
            </a:r>
            <a:r>
              <a:rPr lang="ar-IQ" sz="3200" dirty="0">
                <a:solidFill>
                  <a:srgbClr val="FFFF00"/>
                </a:solidFill>
              </a:rPr>
              <a:t>: حالة في </a:t>
            </a:r>
            <a:r>
              <a:rPr lang="ar-IQ" sz="3200" dirty="0" err="1">
                <a:solidFill>
                  <a:srgbClr val="FFFF00"/>
                </a:solidFill>
              </a:rPr>
              <a:t>سنغافورة </a:t>
            </a:r>
            <a:r>
              <a:rPr lang="ar-IQ" sz="3200" dirty="0">
                <a:solidFill>
                  <a:srgbClr val="FFFF00"/>
                </a:solidFill>
              </a:rPr>
              <a:t>(رجل نيجري</a:t>
            </a:r>
            <a:r>
              <a:rPr lang="ar-IQ" sz="3200" dirty="0" err="1">
                <a:solidFill>
                  <a:srgbClr val="FFFF00"/>
                </a:solidFill>
              </a:rPr>
              <a:t>)</a:t>
            </a:r>
            <a:endParaRPr lang="ar-IQ" sz="3200" dirty="0">
              <a:solidFill>
                <a:srgbClr val="FFFF00"/>
              </a:solidFill>
            </a:endParaRPr>
          </a:p>
          <a:p>
            <a:pPr algn="r" rtl="1"/>
            <a:endParaRPr lang="en-US" sz="3200" dirty="0">
              <a:solidFill>
                <a:srgbClr val="FFFF00"/>
              </a:solidFill>
            </a:endParaRPr>
          </a:p>
          <a:p>
            <a:pPr algn="r" rtl="1"/>
            <a:r>
              <a:rPr lang="en-US" sz="3200" dirty="0">
                <a:solidFill>
                  <a:srgbClr val="FFFF00"/>
                </a:solidFill>
              </a:rPr>
              <a:t>*</a:t>
            </a:r>
            <a:r>
              <a:rPr lang="ar-IQ" sz="3200" dirty="0">
                <a:solidFill>
                  <a:srgbClr val="FFFF00"/>
                </a:solidFill>
              </a:rPr>
              <a:t>في عام 2022-2023 تم رصد حالات تفشي للمرض بوساطة </a:t>
            </a:r>
            <a:r>
              <a:rPr lang="ar-IQ" sz="3200" dirty="0" err="1">
                <a:solidFill>
                  <a:srgbClr val="FFFF00"/>
                </a:solidFill>
              </a:rPr>
              <a:t>عترة</a:t>
            </a:r>
            <a:r>
              <a:rPr lang="ar-IQ" sz="3200" dirty="0">
                <a:solidFill>
                  <a:srgbClr val="FFFF00"/>
                </a:solidFill>
              </a:rPr>
              <a:t> </a:t>
            </a:r>
            <a:r>
              <a:rPr lang="en-US" sz="3200" b="1" dirty="0">
                <a:solidFill>
                  <a:srgbClr val="FFFF00"/>
                </a:solidFill>
              </a:rPr>
              <a:t>clade</a:t>
            </a:r>
            <a:r>
              <a:rPr lang="en-US" sz="3200" b="1" dirty="0"/>
              <a:t> </a:t>
            </a:r>
            <a:r>
              <a:rPr lang="en-US" sz="3200" b="1" dirty="0" err="1">
                <a:solidFill>
                  <a:srgbClr val="FFFF00"/>
                </a:solidFill>
              </a:rPr>
              <a:t>IIb</a:t>
            </a:r>
            <a:r>
              <a:rPr lang="ar-IQ" sz="3200" b="1" dirty="0">
                <a:solidFill>
                  <a:srgbClr val="FFFF00"/>
                </a:solidFill>
              </a:rPr>
              <a:t> </a:t>
            </a:r>
            <a:r>
              <a:rPr lang="ar-IQ" sz="3200" b="1" dirty="0" err="1">
                <a:solidFill>
                  <a:srgbClr val="FFFF00"/>
                </a:solidFill>
              </a:rPr>
              <a:t>وعترة</a:t>
            </a:r>
            <a:r>
              <a:rPr lang="en-US" sz="3200" dirty="0"/>
              <a:t> Clade I MPXV</a:t>
            </a:r>
            <a:r>
              <a:rPr lang="ar-IQ" sz="3200" dirty="0"/>
              <a:t>في مخيمات </a:t>
            </a:r>
            <a:r>
              <a:rPr lang="ar-IQ" sz="3200" dirty="0" err="1"/>
              <a:t>الاجئين</a:t>
            </a:r>
            <a:r>
              <a:rPr lang="ar-IQ" sz="3200" dirty="0"/>
              <a:t> في السودان </a:t>
            </a:r>
            <a:r>
              <a:rPr lang="ar-IQ" sz="3200" b="1" dirty="0">
                <a:solidFill>
                  <a:srgbClr val="FFFF00"/>
                </a:solidFill>
              </a:rPr>
              <a:t>  كدلالة على تطور الفيروس المسبب </a:t>
            </a:r>
          </a:p>
          <a:p>
            <a:pPr algn="r" rtl="1"/>
            <a:endParaRPr lang="ar-SA" sz="3200" dirty="0">
              <a:solidFill>
                <a:srgbClr val="FFFF00"/>
              </a:solidFill>
            </a:endParaRPr>
          </a:p>
          <a:p>
            <a:pPr algn="r" rtl="1"/>
            <a:endParaRPr lang="ar-SA" sz="3200" dirty="0">
              <a:solidFill>
                <a:srgbClr val="FFFF00"/>
              </a:solidFill>
            </a:endParaRPr>
          </a:p>
          <a:p>
            <a:pPr algn="r" rtl="1"/>
            <a:endParaRPr lang="ar-IQ" sz="3200" dirty="0">
              <a:solidFill>
                <a:srgbClr val="FFFF00"/>
              </a:solidFill>
            </a:endParaRPr>
          </a:p>
          <a:p>
            <a:endParaRPr lang="en-US" dirty="0">
              <a:solidFill>
                <a:srgbClr val="FFFF00"/>
              </a:solidFill>
            </a:endParaRPr>
          </a:p>
        </p:txBody>
      </p:sp>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756</TotalTime>
  <Words>1731</Words>
  <Application>Microsoft Office PowerPoint</Application>
  <PresentationFormat>On-screen Show (4:3)</PresentationFormat>
  <Paragraphs>153</Paragraphs>
  <Slides>29</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29</vt:i4>
      </vt:variant>
    </vt:vector>
  </HeadingPairs>
  <TitlesOfParts>
    <vt:vector size="41" baseType="lpstr">
      <vt:lpstr>Al-Jazeera</vt:lpstr>
      <vt:lpstr>Arial</vt:lpstr>
      <vt:lpstr>Calibri</vt:lpstr>
      <vt:lpstr>Corbel</vt:lpstr>
      <vt:lpstr>Franklin Gothic Book</vt:lpstr>
      <vt:lpstr>Noto Sans</vt:lpstr>
      <vt:lpstr>Open Sans</vt:lpstr>
      <vt:lpstr>Times New Roman</vt:lpstr>
      <vt:lpstr>Verdana</vt:lpstr>
      <vt:lpstr>Wingdings</vt:lpstr>
      <vt:lpstr>Wingdings 2</vt:lpstr>
      <vt:lpstr>تقنية</vt:lpstr>
      <vt:lpstr> جدري القرود  (الامبوكس)  الوقاية والصحة العامة  Monkey pox</vt:lpstr>
      <vt:lpstr>PowerPoint Presentation</vt:lpstr>
      <vt:lpstr>  أعلنت منظمة الصحة العالمية عن أحدث تفشّ لمرض جدري القرود في أفريقيا باعتباره "حالة طوارئ صحية عامة تثير قلقًا دوليا"، وهي الفئة المستخدمة في الماضي لتفشي الإيبولا وكوفيد-19 وارتفاع حالات جدري القردة في أوروبا سنة 2022.    *المرض متوطن في وسط وغرب افريقيا بالقرب من الغابات الاستوائية المطيرة وقد يكون حدوث المرض وانتشاره مرتبط بالسفر الى تلك المناطق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*وتشهد جمهورية الكونغو الديمقراطية تفشيًا حادا في ظل تسجيل أكثر من 14 ألف إصابة و524 حالة وفاة منذ بداية عام 2024  *ولوحظ ان الأطفال دون سن 15 عامًا يشكلون حاليا أكثر من 70% من حالات الإصابة بجدري القردة و85% من الوفيات في الكونغو والذي قد يعزى الى الاختلاف المناعي وسوء التغذية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التشخيص...... 1- العلامات السريرية  2-يُشخّص جدري القردة عادةً عن طريق أخذ عينة من آفة جلدية وتحري المادة الجينية للفيروس فيها (الحمض النووي DNA).  تم الترخيص باستخدام مقايسة  Anility m moneky pox assay   عبارة عن محلل جزيئي مستمر وعشوائي مع نتيجة زمنية أقل من 115 دقيقة، مما يتيح التخلص من إجراءات الخلط وتحسين سير العمل في المختبر.   </vt:lpstr>
      <vt:lpstr>PowerPoint Presentation</vt:lpstr>
      <vt:lpstr>PowerPoint Presentation</vt:lpstr>
      <vt:lpstr>PowerPoint Presentation</vt:lpstr>
      <vt:lpstr> سجلت الولايات المتحدة الأمريكية أعلى عدد لإصابات جدري القرود حول العالم والذي يبلغ35000 4,298 إصابة بجدري القرود في إسبانيا 2,595 إصابة بجدري القرود في ألمانيا. 2,546 إصابة بجدري القرود في بريطانيا. 1955 إصابة بجدري القردة في فرنسا. 879 إصابة بجدري القرود في هولندا. 497 إصابة بجدري القرود في إيطاليا</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جدري القرود </dc:title>
  <dc:creator>DR.Ahmed Saker 2O14</dc:creator>
  <cp:lastModifiedBy>Dell</cp:lastModifiedBy>
  <cp:revision>119</cp:revision>
  <dcterms:created xsi:type="dcterms:W3CDTF">2022-05-24T14:42:21Z</dcterms:created>
  <dcterms:modified xsi:type="dcterms:W3CDTF">2024-10-30T18:00:11Z</dcterms:modified>
</cp:coreProperties>
</file>